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56" r:id="rId4"/>
    <p:sldMasterId id="2147483663" r:id="rId5"/>
    <p:sldMasterId id="2147483676" r:id="rId6"/>
  </p:sldMasterIdLst>
  <p:notesMasterIdLst>
    <p:notesMasterId r:id="rId46"/>
  </p:notesMasterIdLst>
  <p:handoutMasterIdLst>
    <p:handoutMasterId r:id="rId47"/>
  </p:handoutMasterIdLst>
  <p:sldIdLst>
    <p:sldId id="6226" r:id="rId7"/>
    <p:sldId id="6261" r:id="rId8"/>
    <p:sldId id="6257" r:id="rId9"/>
    <p:sldId id="6163" r:id="rId10"/>
    <p:sldId id="6158" r:id="rId11"/>
    <p:sldId id="6273" r:id="rId12"/>
    <p:sldId id="6238" r:id="rId13"/>
    <p:sldId id="6241" r:id="rId14"/>
    <p:sldId id="6239" r:id="rId15"/>
    <p:sldId id="6240" r:id="rId16"/>
    <p:sldId id="6244" r:id="rId17"/>
    <p:sldId id="6243" r:id="rId18"/>
    <p:sldId id="6245" r:id="rId19"/>
    <p:sldId id="6246" r:id="rId20"/>
    <p:sldId id="6267" r:id="rId21"/>
    <p:sldId id="6268" r:id="rId22"/>
    <p:sldId id="6271" r:id="rId23"/>
    <p:sldId id="6272" r:id="rId24"/>
    <p:sldId id="6269" r:id="rId25"/>
    <p:sldId id="6270" r:id="rId26"/>
    <p:sldId id="6247" r:id="rId27"/>
    <p:sldId id="6249" r:id="rId28"/>
    <p:sldId id="6250" r:id="rId29"/>
    <p:sldId id="6251" r:id="rId30"/>
    <p:sldId id="6252" r:id="rId31"/>
    <p:sldId id="6254" r:id="rId32"/>
    <p:sldId id="6253" r:id="rId33"/>
    <p:sldId id="6255" r:id="rId34"/>
    <p:sldId id="6262" r:id="rId35"/>
    <p:sldId id="6263" r:id="rId36"/>
    <p:sldId id="6264" r:id="rId37"/>
    <p:sldId id="6276" r:id="rId38"/>
    <p:sldId id="6277" r:id="rId39"/>
    <p:sldId id="6242" r:id="rId40"/>
    <p:sldId id="6248" r:id="rId41"/>
    <p:sldId id="6259" r:id="rId42"/>
    <p:sldId id="6260" r:id="rId43"/>
    <p:sldId id="6274" r:id="rId44"/>
    <p:sldId id="6275" r:id="rId45"/>
  </p:sldIdLst>
  <p:sldSz cx="12192000" cy="6858000"/>
  <p:notesSz cx="6858000" cy="9144000"/>
  <p:embeddedFontLst>
    <p:embeddedFont>
      <p:font typeface="Aharoni" panose="02010803020104030203" pitchFamily="2" charset="-79"/>
      <p:bold r:id="rId48"/>
    </p:embeddedFont>
    <p:embeddedFont>
      <p:font typeface="Arial Black" panose="020B0A04020102020204" pitchFamily="34" charset="0"/>
      <p:bold r:id="rId49"/>
    </p:embeddedFont>
    <p:embeddedFont>
      <p:font typeface="Arial Rounded MT Bold" panose="020F0704030504030204" pitchFamily="34" charset="0"/>
      <p:regular r:id="rId50"/>
    </p:embeddedFont>
    <p:embeddedFont>
      <p:font typeface="Calibri" panose="020F0502020204030204" pitchFamily="34" charset="0"/>
      <p:regular r:id="rId51"/>
      <p:bold r:id="rId52"/>
      <p:italic r:id="rId53"/>
      <p:boldItalic r:id="rId54"/>
    </p:embeddedFont>
    <p:embeddedFont>
      <p:font typeface="Cambria" panose="02040503050406030204" pitchFamily="18" charset="0"/>
      <p:regular r:id="rId55"/>
      <p:bold r:id="rId56"/>
      <p:italic r:id="rId57"/>
      <p:boldItalic r:id="rId58"/>
    </p:embeddedFont>
    <p:embeddedFont>
      <p:font typeface="Comic Sans MS" panose="030F0702030302020204" pitchFamily="66" charset="0"/>
      <p:regular r:id="rId59"/>
      <p:bold r:id="rId60"/>
      <p:italic r:id="rId61"/>
      <p:boldItalic r:id="rId62"/>
    </p:embeddedFont>
    <p:embeddedFont>
      <p:font typeface="Times" panose="02020603050405020304" pitchFamily="18"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Earley" initials="AE" lastIdx="10" clrIdx="0">
    <p:extLst>
      <p:ext uri="{19B8F6BF-5375-455C-9EA6-DF929625EA0E}">
        <p15:presenceInfo xmlns:p15="http://schemas.microsoft.com/office/powerpoint/2012/main" userId="ee4f607c24677377" providerId="Windows Live"/>
      </p:ext>
    </p:extLst>
  </p:cmAuthor>
  <p:cmAuthor id="2" name="Peter Rossing" initials="PR" lastIdx="2" clrIdx="1">
    <p:extLst>
      <p:ext uri="{19B8F6BF-5375-455C-9EA6-DF929625EA0E}">
        <p15:presenceInfo xmlns:p15="http://schemas.microsoft.com/office/powerpoint/2012/main" userId="S::peter.rossing@regionh.dk::255fb2cb-8631-4751-a8bf-76bff5e10c9b" providerId="AD"/>
      </p:ext>
    </p:extLst>
  </p:cmAuthor>
  <p:cmAuthor id="3" name="Hans Mann" initials="HM" lastIdx="23" clrIdx="2"/>
  <p:cmAuthor id="4" name="Shahrzad Shahidi" initials="SS" lastIdx="1" clrIdx="3">
    <p:extLst>
      <p:ext uri="{19B8F6BF-5375-455C-9EA6-DF929625EA0E}">
        <p15:presenceInfo xmlns:p15="http://schemas.microsoft.com/office/powerpoint/2012/main" userId="4fe69e0549c200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9EA"/>
    <a:srgbClr val="F9DFE0"/>
    <a:srgbClr val="FFCCCC"/>
    <a:srgbClr val="004990"/>
    <a:srgbClr val="11A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4" autoAdjust="0"/>
    <p:restoredTop sz="87591" autoAdjust="0"/>
  </p:normalViewPr>
  <p:slideViewPr>
    <p:cSldViewPr snapToGrid="0" showGuides="1">
      <p:cViewPr varScale="1">
        <p:scale>
          <a:sx n="59" d="100"/>
          <a:sy n="59" d="100"/>
        </p:scale>
        <p:origin x="1120"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3912"/>
    </p:cViewPr>
  </p:sorterViewPr>
  <p:notesViewPr>
    <p:cSldViewPr snapToGrid="0" showGuides="1">
      <p:cViewPr varScale="1">
        <p:scale>
          <a:sx n="83" d="100"/>
          <a:sy n="83" d="100"/>
        </p:scale>
        <p:origin x="299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handoutMaster" Target="handoutMasters/handoutMaster1.xml"/><Relationship Id="rId63" Type="http://schemas.openxmlformats.org/officeDocument/2006/relationships/font" Target="fonts/font16.fntdata"/><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Master" Target="slideMasters/slideMaster2.xml"/><Relationship Id="rId61" Type="http://schemas.openxmlformats.org/officeDocument/2006/relationships/font" Target="fonts/font14.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font" Target="fonts/font3.fntdata"/><Relationship Id="rId5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622C9B-9FB8-4C2D-BEE2-15BB5E008C23}" type="datetimeFigureOut">
              <a:rPr lang="en-GB" smtClean="0"/>
              <a:t>18/05/2023</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97F96B-4099-4867-8102-C31C6DC2C06C}" type="slidenum">
              <a:rPr lang="en-GB" smtClean="0"/>
              <a:t>‹#›</a:t>
            </a:fld>
            <a:endParaRPr lang="en-GB" dirty="0"/>
          </a:p>
        </p:txBody>
      </p:sp>
    </p:spTree>
    <p:extLst>
      <p:ext uri="{BB962C8B-B14F-4D97-AF65-F5344CB8AC3E}">
        <p14:creationId xmlns:p14="http://schemas.microsoft.com/office/powerpoint/2010/main" val="2416522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F582E-B2D3-45DA-8CA2-6142E7B2A612}" type="datetimeFigureOut">
              <a:rPr lang="en-US" smtClean="0"/>
              <a:t>5/18/2023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87D3E-D0F1-4C58-8415-2E822DB887AB}" type="slidenum">
              <a:rPr lang="en-US" smtClean="0"/>
              <a:t>‹#›</a:t>
            </a:fld>
            <a:endParaRPr lang="en-US" dirty="0"/>
          </a:p>
        </p:txBody>
      </p:sp>
    </p:spTree>
    <p:extLst>
      <p:ext uri="{BB962C8B-B14F-4D97-AF65-F5344CB8AC3E}">
        <p14:creationId xmlns:p14="http://schemas.microsoft.com/office/powerpoint/2010/main" val="125733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381000" y="685800"/>
            <a:ext cx="6096000" cy="3429000"/>
          </a:xfrm>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dirty="0">
              <a:latin typeface="Times" panose="02020603050405020304" pitchFamily="18" charset="0"/>
            </a:endParaRPr>
          </a:p>
        </p:txBody>
      </p:sp>
      <p:sp>
        <p:nvSpPr>
          <p:cNvPr id="819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fa-IR" sz="9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Eliseo J. Pérez-Stable, MD</a:t>
            </a:r>
            <a:endParaRPr kumimoji="0" lang="en-US" altLang="fa-IR" sz="10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3298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87D3E-D0F1-4C58-8415-2E822DB887AB}" type="slidenum">
              <a:rPr lang="en-US" smtClean="0"/>
              <a:t>22</a:t>
            </a:fld>
            <a:endParaRPr lang="en-US" dirty="0"/>
          </a:p>
        </p:txBody>
      </p:sp>
    </p:spTree>
    <p:extLst>
      <p:ext uri="{BB962C8B-B14F-4D97-AF65-F5344CB8AC3E}">
        <p14:creationId xmlns:p14="http://schemas.microsoft.com/office/powerpoint/2010/main" val="54950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87D3E-D0F1-4C58-8415-2E822DB887AB}" type="slidenum">
              <a:rPr lang="en-US" smtClean="0"/>
              <a:t>25</a:t>
            </a:fld>
            <a:endParaRPr lang="en-US" dirty="0"/>
          </a:p>
        </p:txBody>
      </p:sp>
    </p:spTree>
    <p:extLst>
      <p:ext uri="{BB962C8B-B14F-4D97-AF65-F5344CB8AC3E}">
        <p14:creationId xmlns:p14="http://schemas.microsoft.com/office/powerpoint/2010/main" val="1568506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such as ‘ ... if tolerated but consider an </a:t>
            </a:r>
            <a:r>
              <a:rPr lang="en-US" sz="1200" dirty="0" err="1"/>
              <a:t>individualised</a:t>
            </a:r>
            <a:r>
              <a:rPr lang="en-US" sz="1200" dirty="0"/>
              <a:t> BP target in context of frailty, independence and likely tolerability of treatment.’</a:t>
            </a:r>
            <a:endParaRPr lang="en-US" sz="1400" dirty="0"/>
          </a:p>
          <a:p>
            <a:endParaRPr lang="en-US" dirty="0"/>
          </a:p>
        </p:txBody>
      </p:sp>
      <p:sp>
        <p:nvSpPr>
          <p:cNvPr id="4" name="Slide Number Placeholder 3"/>
          <p:cNvSpPr>
            <a:spLocks noGrp="1"/>
          </p:cNvSpPr>
          <p:nvPr>
            <p:ph type="sldNum" sz="quarter" idx="5"/>
          </p:nvPr>
        </p:nvSpPr>
        <p:spPr/>
        <p:txBody>
          <a:bodyPr/>
          <a:lstStyle/>
          <a:p>
            <a:fld id="{92687D3E-D0F1-4C58-8415-2E822DB887AB}" type="slidenum">
              <a:rPr lang="en-US" smtClean="0"/>
              <a:t>27</a:t>
            </a:fld>
            <a:endParaRPr lang="en-US" dirty="0"/>
          </a:p>
        </p:txBody>
      </p:sp>
    </p:spTree>
    <p:extLst>
      <p:ext uri="{BB962C8B-B14F-4D97-AF65-F5344CB8AC3E}">
        <p14:creationId xmlns:p14="http://schemas.microsoft.com/office/powerpoint/2010/main" val="32995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87D3E-D0F1-4C58-8415-2E822DB887AB}" type="slidenum">
              <a:rPr lang="en-US" smtClean="0"/>
              <a:t>29</a:t>
            </a:fld>
            <a:endParaRPr lang="en-US" dirty="0"/>
          </a:p>
        </p:txBody>
      </p:sp>
    </p:spTree>
    <p:extLst>
      <p:ext uri="{BB962C8B-B14F-4D97-AF65-F5344CB8AC3E}">
        <p14:creationId xmlns:p14="http://schemas.microsoft.com/office/powerpoint/2010/main" val="3190389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cardiovascular</a:t>
            </a:r>
          </a:p>
        </p:txBody>
      </p:sp>
      <p:sp>
        <p:nvSpPr>
          <p:cNvPr id="4" name="Slide Number Placeholder 3"/>
          <p:cNvSpPr>
            <a:spLocks noGrp="1"/>
          </p:cNvSpPr>
          <p:nvPr>
            <p:ph type="sldNum" sz="quarter" idx="5"/>
          </p:nvPr>
        </p:nvSpPr>
        <p:spPr/>
        <p:txBody>
          <a:bodyPr/>
          <a:lstStyle/>
          <a:p>
            <a:fld id="{92687D3E-D0F1-4C58-8415-2E822DB887AB}" type="slidenum">
              <a:rPr lang="en-US" smtClean="0"/>
              <a:t>30</a:t>
            </a:fld>
            <a:endParaRPr lang="en-US" dirty="0"/>
          </a:p>
        </p:txBody>
      </p:sp>
    </p:spTree>
    <p:extLst>
      <p:ext uri="{BB962C8B-B14F-4D97-AF65-F5344CB8AC3E}">
        <p14:creationId xmlns:p14="http://schemas.microsoft.com/office/powerpoint/2010/main" val="360014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cardiovascular</a:t>
            </a:r>
          </a:p>
        </p:txBody>
      </p:sp>
      <p:sp>
        <p:nvSpPr>
          <p:cNvPr id="4" name="Slide Number Placeholder 3"/>
          <p:cNvSpPr>
            <a:spLocks noGrp="1"/>
          </p:cNvSpPr>
          <p:nvPr>
            <p:ph type="sldNum" sz="quarter" idx="5"/>
          </p:nvPr>
        </p:nvSpPr>
        <p:spPr/>
        <p:txBody>
          <a:bodyPr/>
          <a:lstStyle/>
          <a:p>
            <a:fld id="{92687D3E-D0F1-4C58-8415-2E822DB887AB}" type="slidenum">
              <a:rPr lang="en-US" smtClean="0"/>
              <a:t>31</a:t>
            </a:fld>
            <a:endParaRPr lang="en-US" dirty="0"/>
          </a:p>
        </p:txBody>
      </p:sp>
    </p:spTree>
    <p:extLst>
      <p:ext uri="{BB962C8B-B14F-4D97-AF65-F5344CB8AC3E}">
        <p14:creationId xmlns:p14="http://schemas.microsoft.com/office/powerpoint/2010/main" val="462401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87D3E-D0F1-4C58-8415-2E822DB887AB}" type="slidenum">
              <a:rPr lang="en-US" smtClean="0"/>
              <a:t>32</a:t>
            </a:fld>
            <a:endParaRPr lang="en-US" dirty="0"/>
          </a:p>
        </p:txBody>
      </p:sp>
    </p:spTree>
    <p:extLst>
      <p:ext uri="{BB962C8B-B14F-4D97-AF65-F5344CB8AC3E}">
        <p14:creationId xmlns:p14="http://schemas.microsoft.com/office/powerpoint/2010/main" val="2111647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87D3E-D0F1-4C58-8415-2E822DB887AB}" type="slidenum">
              <a:rPr lang="en-US" smtClean="0"/>
              <a:t>34</a:t>
            </a:fld>
            <a:endParaRPr lang="en-US" dirty="0"/>
          </a:p>
        </p:txBody>
      </p:sp>
    </p:spTree>
    <p:extLst>
      <p:ext uri="{BB962C8B-B14F-4D97-AF65-F5344CB8AC3E}">
        <p14:creationId xmlns:p14="http://schemas.microsoft.com/office/powerpoint/2010/main" val="1934633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687D3E-D0F1-4C58-8415-2E822DB887AB}" type="slidenum">
              <a:rPr lang="en-US" smtClean="0"/>
              <a:t>36</a:t>
            </a:fld>
            <a:endParaRPr lang="en-US" dirty="0"/>
          </a:p>
        </p:txBody>
      </p:sp>
    </p:spTree>
    <p:extLst>
      <p:ext uri="{BB962C8B-B14F-4D97-AF65-F5344CB8AC3E}">
        <p14:creationId xmlns:p14="http://schemas.microsoft.com/office/powerpoint/2010/main" val="165710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687D3E-D0F1-4C58-8415-2E822DB887AB}" type="slidenum">
              <a:rPr lang="en-US" smtClean="0"/>
              <a:t>3</a:t>
            </a:fld>
            <a:endParaRPr lang="en-US" dirty="0"/>
          </a:p>
        </p:txBody>
      </p:sp>
    </p:spTree>
    <p:extLst>
      <p:ext uri="{BB962C8B-B14F-4D97-AF65-F5344CB8AC3E}">
        <p14:creationId xmlns:p14="http://schemas.microsoft.com/office/powerpoint/2010/main" val="251139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687D3E-D0F1-4C58-8415-2E822DB887AB}" type="slidenum">
              <a:rPr lang="en-US" smtClean="0"/>
              <a:t>8</a:t>
            </a:fld>
            <a:endParaRPr lang="en-US" dirty="0"/>
          </a:p>
        </p:txBody>
      </p:sp>
    </p:spTree>
    <p:extLst>
      <p:ext uri="{BB962C8B-B14F-4D97-AF65-F5344CB8AC3E}">
        <p14:creationId xmlns:p14="http://schemas.microsoft.com/office/powerpoint/2010/main" val="184995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frailty includes various aspects of patient evaluation and tends to capture</a:t>
            </a:r>
            <a:endParaRPr lang="fa-IR" dirty="0"/>
          </a:p>
        </p:txBody>
      </p:sp>
      <p:sp>
        <p:nvSpPr>
          <p:cNvPr id="4" name="Slide Number Placeholder 3"/>
          <p:cNvSpPr>
            <a:spLocks noGrp="1"/>
          </p:cNvSpPr>
          <p:nvPr>
            <p:ph type="sldNum" sz="quarter" idx="10"/>
          </p:nvPr>
        </p:nvSpPr>
        <p:spPr/>
        <p:txBody>
          <a:bodyPr/>
          <a:lstStyle/>
          <a:p>
            <a:fld id="{92687D3E-D0F1-4C58-8415-2E822DB887AB}" type="slidenum">
              <a:rPr lang="en-US" smtClean="0"/>
              <a:t>9</a:t>
            </a:fld>
            <a:endParaRPr lang="en-US" dirty="0"/>
          </a:p>
        </p:txBody>
      </p:sp>
    </p:spTree>
    <p:extLst>
      <p:ext uri="{BB962C8B-B14F-4D97-AF65-F5344CB8AC3E}">
        <p14:creationId xmlns:p14="http://schemas.microsoft.com/office/powerpoint/2010/main" val="140915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still insufficient evidence to establish a BP target in the elderly [38]; this population, especially patients with frailty, are often excluded from trials or are without precise identification in most studies, and thus </a:t>
            </a:r>
            <a:r>
              <a:rPr lang="en-US" dirty="0" err="1"/>
              <a:t>sufer</a:t>
            </a:r>
            <a:r>
              <a:rPr lang="en-US" dirty="0"/>
              <a:t> from the lack of recommendations. When participants of the SPRING trial were characterized according to frailty measures, the patients were found to have a similar degree of frailty compared with other large trials with ambulatory patients [33]. However, particular subgroups of frail older persons underrepresented in clinical research are those who are institutionalized, requiring nursing, or with dementia, with a marked ‘gap in evidence’. In addition, most large trials on hypertension in older persons exclude patients with orthostatic hypotension, which is one major concern in treating older persons and the different domains and components of frailty are not disentangled, even in studies reporting frailty status</a:t>
            </a:r>
            <a:endParaRPr lang="fa-IR" dirty="0"/>
          </a:p>
        </p:txBody>
      </p:sp>
      <p:sp>
        <p:nvSpPr>
          <p:cNvPr id="4" name="Slide Number Placeholder 3"/>
          <p:cNvSpPr>
            <a:spLocks noGrp="1"/>
          </p:cNvSpPr>
          <p:nvPr>
            <p:ph type="sldNum" sz="quarter" idx="10"/>
          </p:nvPr>
        </p:nvSpPr>
        <p:spPr/>
        <p:txBody>
          <a:bodyPr/>
          <a:lstStyle/>
          <a:p>
            <a:fld id="{92687D3E-D0F1-4C58-8415-2E822DB887AB}" type="slidenum">
              <a:rPr lang="en-US" smtClean="0"/>
              <a:t>14</a:t>
            </a:fld>
            <a:endParaRPr lang="en-US" dirty="0"/>
          </a:p>
        </p:txBody>
      </p:sp>
    </p:spTree>
    <p:extLst>
      <p:ext uri="{BB962C8B-B14F-4D97-AF65-F5344CB8AC3E}">
        <p14:creationId xmlns:p14="http://schemas.microsoft.com/office/powerpoint/2010/main" val="6116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87D3E-D0F1-4C58-8415-2E822DB887AB}" type="slidenum">
              <a:rPr lang="en-US" smtClean="0"/>
              <a:t>15</a:t>
            </a:fld>
            <a:endParaRPr lang="en-US" dirty="0"/>
          </a:p>
        </p:txBody>
      </p:sp>
    </p:spTree>
    <p:extLst>
      <p:ext uri="{BB962C8B-B14F-4D97-AF65-F5344CB8AC3E}">
        <p14:creationId xmlns:p14="http://schemas.microsoft.com/office/powerpoint/2010/main" val="345673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87D3E-D0F1-4C58-8415-2E822DB887AB}" type="slidenum">
              <a:rPr lang="en-US" smtClean="0"/>
              <a:t>16</a:t>
            </a:fld>
            <a:endParaRPr lang="en-US" dirty="0"/>
          </a:p>
        </p:txBody>
      </p:sp>
    </p:spTree>
    <p:extLst>
      <p:ext uri="{BB962C8B-B14F-4D97-AF65-F5344CB8AC3E}">
        <p14:creationId xmlns:p14="http://schemas.microsoft.com/office/powerpoint/2010/main" val="97672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87D3E-D0F1-4C58-8415-2E822DB887AB}" type="slidenum">
              <a:rPr lang="en-US" smtClean="0"/>
              <a:t>17</a:t>
            </a:fld>
            <a:endParaRPr lang="en-US" dirty="0"/>
          </a:p>
        </p:txBody>
      </p:sp>
    </p:spTree>
    <p:extLst>
      <p:ext uri="{BB962C8B-B14F-4D97-AF65-F5344CB8AC3E}">
        <p14:creationId xmlns:p14="http://schemas.microsoft.com/office/powerpoint/2010/main" val="273381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87D3E-D0F1-4C58-8415-2E822DB887AB}" type="slidenum">
              <a:rPr lang="en-US" smtClean="0"/>
              <a:t>18</a:t>
            </a:fld>
            <a:endParaRPr lang="en-US" dirty="0"/>
          </a:p>
        </p:txBody>
      </p:sp>
    </p:spTree>
    <p:extLst>
      <p:ext uri="{BB962C8B-B14F-4D97-AF65-F5344CB8AC3E}">
        <p14:creationId xmlns:p14="http://schemas.microsoft.com/office/powerpoint/2010/main" val="2191669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0"/>
            <a:ext cx="12192000" cy="6858000"/>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8971" t="13758" r="12597" b="10001"/>
          <a:stretch/>
        </p:blipFill>
        <p:spPr>
          <a:xfrm>
            <a:off x="178817" y="268817"/>
            <a:ext cx="12173026" cy="6733072"/>
          </a:xfrm>
          <a:prstGeom prst="rect">
            <a:avLst/>
          </a:prstGeom>
        </p:spPr>
      </p:pic>
      <p:sp>
        <p:nvSpPr>
          <p:cNvPr id="24" name="Rectangle 23"/>
          <p:cNvSpPr/>
          <p:nvPr userDrawn="1"/>
        </p:nvSpPr>
        <p:spPr>
          <a:xfrm>
            <a:off x="982133" y="0"/>
            <a:ext cx="10346267" cy="6858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197100" y="2563812"/>
            <a:ext cx="7797802" cy="1008063"/>
          </a:xfrm>
          <a:prstGeom prst="rect">
            <a:avLst/>
          </a:prstGeom>
        </p:spPr>
        <p:txBody>
          <a:bodyPr anchor="b">
            <a:normAutofit/>
          </a:bodyPr>
          <a:lstStyle>
            <a:lvl1pPr algn="ctr">
              <a:lnSpc>
                <a:spcPct val="100000"/>
              </a:lnSpc>
              <a:defRPr sz="4000" b="1">
                <a:solidFill>
                  <a:schemeClr val="tx2"/>
                </a:solidFill>
                <a:latin typeface="Arial" panose="020B0604020202020204" pitchFamily="34" charset="0"/>
                <a:cs typeface="Arial" panose="020B0604020202020204" pitchFamily="34" charset="0"/>
              </a:defRPr>
            </a:lvl1pPr>
          </a:lstStyle>
          <a:p>
            <a:r>
              <a:rPr lang="en-US" dirty="0"/>
              <a:t>Click to edit</a:t>
            </a:r>
            <a:endParaRPr lang="en-GB" dirty="0"/>
          </a:p>
        </p:txBody>
      </p:sp>
      <p:sp>
        <p:nvSpPr>
          <p:cNvPr id="3" name="Subtitle 2"/>
          <p:cNvSpPr>
            <a:spLocks noGrp="1"/>
          </p:cNvSpPr>
          <p:nvPr>
            <p:ph type="subTitle" idx="1"/>
          </p:nvPr>
        </p:nvSpPr>
        <p:spPr>
          <a:xfrm>
            <a:off x="3757385" y="3801578"/>
            <a:ext cx="4677230" cy="690562"/>
          </a:xfrm>
          <a:prstGeom prst="rect">
            <a:avLst/>
          </a:prstGeom>
        </p:spPr>
        <p:txBody>
          <a:bodyPr/>
          <a:lstStyle>
            <a:lvl1pPr marL="0" indent="0" algn="ctr">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396845269"/>
      </p:ext>
    </p:extLst>
  </p:cSld>
  <p:clrMapOvr>
    <a:masterClrMapping/>
  </p:clrMapOvr>
  <p:transition>
    <p:random/>
  </p:transition>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ECBBF2-027C-4EEC-8398-D0D423BBC9C6}" type="slidenum">
              <a:rPr lang="en-US"/>
              <a:pPr>
                <a:defRPr/>
              </a:pPr>
              <a:t>‹#›</a:t>
            </a:fld>
            <a:endParaRPr lang="en-US"/>
          </a:p>
        </p:txBody>
      </p:sp>
    </p:spTree>
    <p:extLst>
      <p:ext uri="{BB962C8B-B14F-4D97-AF65-F5344CB8AC3E}">
        <p14:creationId xmlns:p14="http://schemas.microsoft.com/office/powerpoint/2010/main" val="3314427785"/>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541A03-B00E-45BD-A207-5C7D63E47527}" type="slidenum">
              <a:rPr lang="en-US"/>
              <a:pPr>
                <a:defRPr/>
              </a:pPr>
              <a:t>‹#›</a:t>
            </a:fld>
            <a:endParaRPr lang="en-US"/>
          </a:p>
        </p:txBody>
      </p:sp>
    </p:spTree>
    <p:extLst>
      <p:ext uri="{BB962C8B-B14F-4D97-AF65-F5344CB8AC3E}">
        <p14:creationId xmlns:p14="http://schemas.microsoft.com/office/powerpoint/2010/main" val="22804666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02B42BC-7753-4BCF-9721-014FC959E284}" type="slidenum">
              <a:rPr lang="en-US"/>
              <a:pPr>
                <a:defRPr/>
              </a:pPr>
              <a:t>‹#›</a:t>
            </a:fld>
            <a:endParaRPr lang="en-US"/>
          </a:p>
        </p:txBody>
      </p:sp>
    </p:spTree>
    <p:extLst>
      <p:ext uri="{BB962C8B-B14F-4D97-AF65-F5344CB8AC3E}">
        <p14:creationId xmlns:p14="http://schemas.microsoft.com/office/powerpoint/2010/main" val="118795571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FB22C8C-E46A-443E-BA5F-48233359AE0E}" type="slidenum">
              <a:rPr lang="en-US"/>
              <a:pPr>
                <a:defRPr/>
              </a:pPr>
              <a:t>‹#›</a:t>
            </a:fld>
            <a:endParaRPr lang="en-US"/>
          </a:p>
        </p:txBody>
      </p:sp>
    </p:spTree>
    <p:extLst>
      <p:ext uri="{BB962C8B-B14F-4D97-AF65-F5344CB8AC3E}">
        <p14:creationId xmlns:p14="http://schemas.microsoft.com/office/powerpoint/2010/main" val="37033602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EB7886-C53B-4769-B528-B120524D985D}" type="slidenum">
              <a:rPr lang="en-US"/>
              <a:pPr>
                <a:defRPr/>
              </a:pPr>
              <a:t>‹#›</a:t>
            </a:fld>
            <a:endParaRPr lang="en-US"/>
          </a:p>
        </p:txBody>
      </p:sp>
    </p:spTree>
    <p:extLst>
      <p:ext uri="{BB962C8B-B14F-4D97-AF65-F5344CB8AC3E}">
        <p14:creationId xmlns:p14="http://schemas.microsoft.com/office/powerpoint/2010/main" val="4088190980"/>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8474E2-A572-487D-8ADD-A85D64A92978}" type="slidenum">
              <a:rPr lang="en-US"/>
              <a:pPr>
                <a:defRPr/>
              </a:pPr>
              <a:t>‹#›</a:t>
            </a:fld>
            <a:endParaRPr lang="en-US"/>
          </a:p>
        </p:txBody>
      </p:sp>
    </p:spTree>
    <p:extLst>
      <p:ext uri="{BB962C8B-B14F-4D97-AF65-F5344CB8AC3E}">
        <p14:creationId xmlns:p14="http://schemas.microsoft.com/office/powerpoint/2010/main" val="161069294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2001501"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 name="Rectangle 5"/>
          <p:cNvSpPr/>
          <p:nvPr/>
        </p:nvSpPr>
        <p:spPr>
          <a:xfrm>
            <a:off x="12001501"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609600" y="4953000"/>
            <a:ext cx="108712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D94593E8-3A74-46BC-B100-3F1E895880F2}" type="slidenum">
              <a:rPr lang="en-US"/>
              <a:pPr>
                <a:defRPr/>
              </a:pPr>
              <a:t>‹#›</a:t>
            </a:fld>
            <a:endParaRPr lang="en-US"/>
          </a:p>
        </p:txBody>
      </p:sp>
    </p:spTree>
    <p:extLst>
      <p:ext uri="{BB962C8B-B14F-4D97-AF65-F5344CB8AC3E}">
        <p14:creationId xmlns:p14="http://schemas.microsoft.com/office/powerpoint/2010/main" val="255193575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3AF278-7F65-4298-AEEF-75A4FE8CE325}" type="slidenum">
              <a:rPr lang="en-US"/>
              <a:pPr>
                <a:defRPr/>
              </a:pPr>
              <a:t>‹#›</a:t>
            </a:fld>
            <a:endParaRPr lang="en-US"/>
          </a:p>
        </p:txBody>
      </p:sp>
    </p:spTree>
    <p:extLst>
      <p:ext uri="{BB962C8B-B14F-4D97-AF65-F5344CB8AC3E}">
        <p14:creationId xmlns:p14="http://schemas.microsoft.com/office/powerpoint/2010/main" val="47155230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0A00EC-BC3B-40BD-9A88-539B5BE799BE}" type="slidenum">
              <a:rPr lang="en-US"/>
              <a:pPr>
                <a:defRPr/>
              </a:pPr>
              <a:t>‹#›</a:t>
            </a:fld>
            <a:endParaRPr lang="en-US"/>
          </a:p>
        </p:txBody>
      </p:sp>
    </p:spTree>
    <p:extLst>
      <p:ext uri="{BB962C8B-B14F-4D97-AF65-F5344CB8AC3E}">
        <p14:creationId xmlns:p14="http://schemas.microsoft.com/office/powerpoint/2010/main" val="283536522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6111"/>
          <a:stretch/>
        </p:blipFill>
        <p:spPr>
          <a:xfrm>
            <a:off x="0" y="1"/>
            <a:ext cx="12192000" cy="266699"/>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8971" t="13758" r="12597" b="10001"/>
          <a:stretch/>
        </p:blipFill>
        <p:spPr>
          <a:xfrm>
            <a:off x="9487" y="268817"/>
            <a:ext cx="12173026" cy="6733072"/>
          </a:xfrm>
          <a:prstGeom prst="rect">
            <a:avLst/>
          </a:prstGeom>
        </p:spPr>
      </p:pic>
      <p:sp>
        <p:nvSpPr>
          <p:cNvPr id="24" name="Rectangle 23"/>
          <p:cNvSpPr/>
          <p:nvPr userDrawn="1"/>
        </p:nvSpPr>
        <p:spPr>
          <a:xfrm>
            <a:off x="18974" y="266700"/>
            <a:ext cx="12173026" cy="65913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userDrawn="1"/>
        </p:nvSpPr>
        <p:spPr>
          <a:xfrm>
            <a:off x="0" y="6472484"/>
            <a:ext cx="12192000" cy="38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KDIGO Logo - transparen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95476" y="6171322"/>
            <a:ext cx="669524" cy="602322"/>
          </a:xfrm>
          <a:prstGeom prst="rect">
            <a:avLst/>
          </a:prstGeom>
        </p:spPr>
      </p:pic>
      <p:sp>
        <p:nvSpPr>
          <p:cNvPr id="10" name="Title 1"/>
          <p:cNvSpPr>
            <a:spLocks noGrp="1"/>
          </p:cNvSpPr>
          <p:nvPr>
            <p:ph type="ctrTitle"/>
          </p:nvPr>
        </p:nvSpPr>
        <p:spPr>
          <a:xfrm>
            <a:off x="304800" y="309330"/>
            <a:ext cx="11090676" cy="769441"/>
          </a:xfrm>
          <a:prstGeom prst="rect">
            <a:avLst/>
          </a:prstGeom>
          <a:noFill/>
        </p:spPr>
        <p:txBody>
          <a:bodyPr wrap="square" anchor="b">
            <a:spAutoFit/>
          </a:bodyPr>
          <a:lstStyle/>
          <a:p>
            <a:pPr>
              <a:spcBef>
                <a:spcPts val="0"/>
              </a:spcBef>
            </a:pPr>
            <a:r>
              <a:rPr lang="en-GB" sz="4400" b="0" cap="small" dirty="0">
                <a:solidFill>
                  <a:srgbClr val="2C62A9"/>
                </a:solidFill>
                <a:latin typeface="Calibri"/>
                <a:ea typeface="+mn-ea"/>
                <a:cs typeface="+mn-cs"/>
              </a:rPr>
              <a:t>Insert header here (with background) </a:t>
            </a:r>
          </a:p>
        </p:txBody>
      </p:sp>
      <p:sp>
        <p:nvSpPr>
          <p:cNvPr id="11" name="Subtitle 2"/>
          <p:cNvSpPr>
            <a:spLocks noGrp="1"/>
          </p:cNvSpPr>
          <p:nvPr>
            <p:ph type="subTitle" idx="1"/>
          </p:nvPr>
        </p:nvSpPr>
        <p:spPr>
          <a:xfrm>
            <a:off x="304800" y="1510563"/>
            <a:ext cx="11090676" cy="690562"/>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r>
              <a:rPr lang="en-GB" dirty="0">
                <a:latin typeface="Calibri"/>
                <a:cs typeface="Calibri"/>
              </a:rPr>
              <a:t>Text</a:t>
            </a:r>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p:txBody>
      </p:sp>
    </p:spTree>
    <p:extLst>
      <p:ext uri="{BB962C8B-B14F-4D97-AF65-F5344CB8AC3E}">
        <p14:creationId xmlns:p14="http://schemas.microsoft.com/office/powerpoint/2010/main" val="3306162139"/>
      </p:ext>
    </p:extLst>
  </p:cSld>
  <p:clrMapOvr>
    <a:masterClrMapping/>
  </p:clrMapOvr>
  <p:transition>
    <p:random/>
  </p:transition>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6111"/>
          <a:stretch/>
        </p:blipFill>
        <p:spPr>
          <a:xfrm>
            <a:off x="0" y="1"/>
            <a:ext cx="12192000" cy="266699"/>
          </a:xfrm>
          <a:prstGeom prst="rect">
            <a:avLst/>
          </a:prstGeom>
        </p:spPr>
      </p:pic>
      <p:sp>
        <p:nvSpPr>
          <p:cNvPr id="25" name="Rectangle 24"/>
          <p:cNvSpPr/>
          <p:nvPr userDrawn="1"/>
        </p:nvSpPr>
        <p:spPr>
          <a:xfrm>
            <a:off x="0" y="6472484"/>
            <a:ext cx="12192000" cy="38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KDIGO Logo - transpar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5476" y="6171322"/>
            <a:ext cx="669524" cy="602322"/>
          </a:xfrm>
          <a:prstGeom prst="rect">
            <a:avLst/>
          </a:prstGeom>
        </p:spPr>
      </p:pic>
      <p:sp>
        <p:nvSpPr>
          <p:cNvPr id="8" name="Title 1"/>
          <p:cNvSpPr>
            <a:spLocks noGrp="1"/>
          </p:cNvSpPr>
          <p:nvPr>
            <p:ph type="ctrTitle"/>
          </p:nvPr>
        </p:nvSpPr>
        <p:spPr>
          <a:xfrm>
            <a:off x="304800" y="309330"/>
            <a:ext cx="11090676" cy="769441"/>
          </a:xfrm>
          <a:prstGeom prst="rect">
            <a:avLst/>
          </a:prstGeom>
          <a:noFill/>
        </p:spPr>
        <p:txBody>
          <a:bodyPr wrap="square" anchor="b">
            <a:spAutoFit/>
          </a:bodyPr>
          <a:lstStyle/>
          <a:p>
            <a:pPr>
              <a:spcBef>
                <a:spcPts val="0"/>
              </a:spcBef>
            </a:pPr>
            <a:r>
              <a:rPr lang="en-GB" sz="4400" b="0" cap="small" dirty="0">
                <a:solidFill>
                  <a:srgbClr val="2C62A9"/>
                </a:solidFill>
                <a:latin typeface="Calibri"/>
                <a:ea typeface="+mn-ea"/>
                <a:cs typeface="+mn-cs"/>
              </a:rPr>
              <a:t>Insert header here (with background) </a:t>
            </a:r>
          </a:p>
        </p:txBody>
      </p:sp>
      <p:sp>
        <p:nvSpPr>
          <p:cNvPr id="10" name="Subtitle 2"/>
          <p:cNvSpPr>
            <a:spLocks noGrp="1"/>
          </p:cNvSpPr>
          <p:nvPr>
            <p:ph type="subTitle" idx="1"/>
          </p:nvPr>
        </p:nvSpPr>
        <p:spPr>
          <a:xfrm>
            <a:off x="304800" y="1510563"/>
            <a:ext cx="11090676" cy="690562"/>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r>
              <a:rPr lang="en-GB" dirty="0">
                <a:latin typeface="Calibri"/>
                <a:cs typeface="Calibri"/>
              </a:rPr>
              <a:t>Text</a:t>
            </a:r>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p:txBody>
      </p:sp>
    </p:spTree>
    <p:extLst>
      <p:ext uri="{BB962C8B-B14F-4D97-AF65-F5344CB8AC3E}">
        <p14:creationId xmlns:p14="http://schemas.microsoft.com/office/powerpoint/2010/main" val="2291613913"/>
      </p:ext>
    </p:extLst>
  </p:cSld>
  <p:clrMapOvr>
    <a:masterClrMapping/>
  </p:clrMapOvr>
  <p:transition>
    <p:random/>
  </p:transition>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Èn tekstspalte">
    <p:spTree>
      <p:nvGrpSpPr>
        <p:cNvPr id="1" name=""/>
        <p:cNvGrpSpPr/>
        <p:nvPr/>
      </p:nvGrpSpPr>
      <p:grpSpPr>
        <a:xfrm>
          <a:off x="0" y="0"/>
          <a:ext cx="0" cy="0"/>
          <a:chOff x="0" y="0"/>
          <a:chExt cx="0" cy="0"/>
        </a:xfrm>
      </p:grpSpPr>
      <p:sp>
        <p:nvSpPr>
          <p:cNvPr id="6" name="Pladsholder til diasnummer 5"/>
          <p:cNvSpPr>
            <a:spLocks noGrp="1"/>
          </p:cNvSpPr>
          <p:nvPr>
            <p:ph type="sldNum" sz="quarter" idx="12"/>
          </p:nvPr>
        </p:nvSpPr>
        <p:spPr>
          <a:xfrm>
            <a:off x="11279721" y="6288075"/>
            <a:ext cx="912281" cy="144000"/>
          </a:xfrm>
          <a:prstGeom prst="rect">
            <a:avLst/>
          </a:prstGeom>
        </p:spPr>
        <p:txBody>
          <a:bodyPr/>
          <a:lstStyle/>
          <a:p>
            <a:fld id="{667EC89C-17A0-4E64-A6D2-B825673CEEDF}" type="slidenum">
              <a:rPr>
                <a:solidFill>
                  <a:srgbClr val="FFFFFF"/>
                </a:solidFill>
              </a:rPr>
              <a:pPr/>
              <a:t>‹#›</a:t>
            </a:fld>
            <a:endParaRPr dirty="0">
              <a:solidFill>
                <a:srgbClr val="FFFFFF"/>
              </a:solidFill>
            </a:endParaRPr>
          </a:p>
        </p:txBody>
      </p:sp>
      <p:grpSp>
        <p:nvGrpSpPr>
          <p:cNvPr id="12" name="Gruppe 11"/>
          <p:cNvGrpSpPr/>
          <p:nvPr userDrawn="1"/>
        </p:nvGrpSpPr>
        <p:grpSpPr>
          <a:xfrm>
            <a:off x="-2640969" y="2393790"/>
            <a:ext cx="2444751" cy="3875933"/>
            <a:chOff x="-1980728" y="1411288"/>
            <a:chExt cx="1833563" cy="3875930"/>
          </a:xfrm>
        </p:grpSpPr>
        <p:sp>
          <p:nvSpPr>
            <p:cNvPr id="13" name="AutoShape 4"/>
            <p:cNvSpPr>
              <a:spLocks/>
            </p:cNvSpPr>
            <p:nvPr userDrawn="1"/>
          </p:nvSpPr>
          <p:spPr bwMode="gray">
            <a:xfrm>
              <a:off x="-1980728" y="1411288"/>
              <a:ext cx="1830388" cy="387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fontAlgn="auto" hangingPunct="1">
                <a:spcBef>
                  <a:spcPct val="0"/>
                </a:spcBef>
                <a:spcAft>
                  <a:spcPts val="800"/>
                </a:spcAft>
                <a:buFontTx/>
                <a:buNone/>
                <a:defRPr/>
              </a:pPr>
              <a:r>
                <a:rPr lang="da-DK" sz="1200" b="1" dirty="0">
                  <a:solidFill>
                    <a:srgbClr val="FFFFFF">
                      <a:lumMod val="50000"/>
                    </a:srgbClr>
                  </a:solidFill>
                  <a:latin typeface="Arial" panose="020B0604020202020204" pitchFamily="34" charset="0"/>
                  <a:ea typeface="Verdana" panose="020B0604030504040204" pitchFamily="34" charset="0"/>
                </a:rPr>
                <a:t>Opstil teksten i punkter</a:t>
              </a:r>
            </a:p>
            <a:p>
              <a:pPr algn="r" eaLnBrk="1" fontAlgn="auto" hangingPunct="1">
                <a:spcBef>
                  <a:spcPct val="0"/>
                </a:spcBef>
                <a:spcAft>
                  <a:spcPts val="320"/>
                </a:spcAft>
                <a:buFontTx/>
                <a:buNone/>
                <a:defRPr/>
              </a:pPr>
              <a:r>
                <a:rPr lang="da-DK" altLang="da-DK" sz="1200" i="1" noProof="1">
                  <a:solidFill>
                    <a:srgbClr val="FFFFFF">
                      <a:lumMod val="50000"/>
                    </a:srgbClr>
                  </a:solidFill>
                  <a:latin typeface="Arial" panose="020B0604020202020204" pitchFamily="34" charset="0"/>
                  <a:ea typeface="Verdana" panose="020B0604030504040204" pitchFamily="34" charset="0"/>
                </a:rPr>
                <a:t>Niveauer</a:t>
              </a:r>
            </a:p>
            <a:p>
              <a:pPr algn="r" eaLnBrk="1" fontAlgn="auto" hangingPunct="1">
                <a:spcBef>
                  <a:spcPct val="0"/>
                </a:spcBef>
                <a:spcAft>
                  <a:spcPts val="0"/>
                </a:spcAft>
                <a:buFontTx/>
                <a:buNone/>
                <a:defRPr/>
              </a:pPr>
              <a:r>
                <a:rPr lang="da-DK" altLang="da-DK" sz="1200" i="1" noProof="1">
                  <a:solidFill>
                    <a:srgbClr val="FFFFFF">
                      <a:lumMod val="50000"/>
                    </a:srgbClr>
                  </a:solidFill>
                  <a:latin typeface="Arial" panose="020B0604020202020204" pitchFamily="34" charset="0"/>
                  <a:ea typeface="Verdana" panose="020B0604030504040204" pitchFamily="34" charset="0"/>
                </a:rPr>
                <a:t>1. Niveau = Bullets 22 pkt</a:t>
              </a:r>
              <a:br>
                <a:rPr lang="da-DK" altLang="da-DK" sz="1200" i="1" noProof="1">
                  <a:solidFill>
                    <a:srgbClr val="FFFFFF">
                      <a:lumMod val="50000"/>
                    </a:srgbClr>
                  </a:solidFill>
                  <a:latin typeface="Arial" panose="020B0604020202020204" pitchFamily="34" charset="0"/>
                  <a:ea typeface="Verdana" panose="020B0604030504040204" pitchFamily="34" charset="0"/>
                </a:rPr>
              </a:br>
              <a:r>
                <a:rPr lang="da-DK" altLang="da-DK" sz="1200" i="1" noProof="1">
                  <a:solidFill>
                    <a:srgbClr val="FFFFFF">
                      <a:lumMod val="50000"/>
                    </a:srgbClr>
                  </a:solidFill>
                  <a:latin typeface="Arial" panose="020B0604020202020204" pitchFamily="34" charset="0"/>
                  <a:ea typeface="Verdana" panose="020B0604030504040204" pitchFamily="34" charset="0"/>
                </a:rPr>
                <a:t>2. Niveau = Bullets 22 pkt</a:t>
              </a:r>
              <a:br>
                <a:rPr lang="da-DK" altLang="da-DK" sz="1200" i="1" noProof="1">
                  <a:solidFill>
                    <a:srgbClr val="FFFFFF">
                      <a:lumMod val="50000"/>
                    </a:srgbClr>
                  </a:solidFill>
                  <a:latin typeface="Arial" panose="020B0604020202020204" pitchFamily="34" charset="0"/>
                  <a:ea typeface="Verdana" panose="020B0604030504040204" pitchFamily="34" charset="0"/>
                </a:rPr>
              </a:br>
              <a:r>
                <a:rPr lang="da-DK" altLang="da-DK" sz="1200" i="1" noProof="1">
                  <a:solidFill>
                    <a:srgbClr val="FFFFFF">
                      <a:lumMod val="50000"/>
                    </a:srgbClr>
                  </a:solidFill>
                  <a:latin typeface="Arial" panose="020B0604020202020204" pitchFamily="34" charset="0"/>
                  <a:ea typeface="Verdana" panose="020B0604030504040204" pitchFamily="34" charset="0"/>
                </a:rPr>
                <a:t>3. Niveau = Bullets 20 pkt</a:t>
              </a:r>
            </a:p>
            <a:p>
              <a:pPr algn="r" eaLnBrk="1" fontAlgn="auto" hangingPunct="1">
                <a:spcBef>
                  <a:spcPct val="0"/>
                </a:spcBef>
                <a:spcAft>
                  <a:spcPts val="320"/>
                </a:spcAft>
                <a:buFontTx/>
                <a:buNone/>
                <a:defRPr/>
              </a:pPr>
              <a:r>
                <a:rPr lang="da-DK" altLang="da-DK" sz="1200" i="1" noProof="1">
                  <a:solidFill>
                    <a:srgbClr val="FFFFFF">
                      <a:lumMod val="50000"/>
                    </a:srgbClr>
                  </a:solidFill>
                  <a:latin typeface="Arial" panose="020B0604020202020204" pitchFamily="34" charset="0"/>
                  <a:ea typeface="Verdana" panose="020B0604030504040204" pitchFamily="34" charset="0"/>
                </a:rPr>
                <a:t>4. Niveau = Bullets 18 pkt</a:t>
              </a:r>
              <a:br>
                <a:rPr lang="da-DK" altLang="da-DK" sz="1200" i="1" noProof="1">
                  <a:solidFill>
                    <a:srgbClr val="FFFFFF">
                      <a:lumMod val="50000"/>
                    </a:srgbClr>
                  </a:solidFill>
                  <a:latin typeface="Arial" panose="020B0604020202020204" pitchFamily="34" charset="0"/>
                  <a:ea typeface="Verdana" panose="020B0604030504040204" pitchFamily="34" charset="0"/>
                </a:rPr>
              </a:br>
              <a:r>
                <a:rPr lang="da-DK" altLang="da-DK" sz="1200" i="1" noProof="1">
                  <a:solidFill>
                    <a:srgbClr val="FFFFFF">
                      <a:lumMod val="50000"/>
                    </a:srgbClr>
                  </a:solidFill>
                  <a:latin typeface="Arial" panose="020B0604020202020204" pitchFamily="34" charset="0"/>
                  <a:ea typeface="Verdana" panose="020B0604030504040204" pitchFamily="34" charset="0"/>
                </a:rPr>
                <a:t>5. – 9. Niveau = Bullets 16 - 10 pkt</a:t>
              </a:r>
            </a:p>
            <a:p>
              <a:pPr algn="r" eaLnBrk="1" fontAlgn="auto" hangingPunct="1">
                <a:spcBef>
                  <a:spcPct val="0"/>
                </a:spcBef>
                <a:spcAft>
                  <a:spcPts val="0"/>
                </a:spcAft>
                <a:buFontTx/>
                <a:buNone/>
                <a:defRPr/>
              </a:pPr>
              <a:endParaRPr lang="da-DK" altLang="da-DK" sz="1200" i="1" noProof="1">
                <a:solidFill>
                  <a:srgbClr val="FFFFFF">
                    <a:lumMod val="50000"/>
                  </a:srgbClr>
                </a:solidFill>
                <a:latin typeface="Arial" panose="020B0604020202020204" pitchFamily="34" charset="0"/>
                <a:ea typeface="Verdana" panose="020B0604030504040204" pitchFamily="34" charset="0"/>
              </a:endParaRPr>
            </a:p>
            <a:p>
              <a:pPr algn="r" fontAlgn="auto">
                <a:spcBef>
                  <a:spcPts val="0"/>
                </a:spcBef>
                <a:spcAft>
                  <a:spcPts val="320"/>
                </a:spcAft>
                <a:buFontTx/>
                <a:buNone/>
                <a:defRPr/>
              </a:pPr>
              <a:r>
                <a:rPr lang="da-DK" sz="1200" dirty="0">
                  <a:solidFill>
                    <a:srgbClr val="FFFFFF">
                      <a:lumMod val="50000"/>
                    </a:srgbClr>
                  </a:solidFill>
                  <a:latin typeface="Arial" panose="020B0604020202020204" pitchFamily="34" charset="0"/>
                  <a:ea typeface="Verdana" panose="020B0604030504040204" pitchFamily="34" charset="0"/>
                </a:rPr>
                <a:t>For at få punktopstillet teksten (flere niveauer findes) brug </a:t>
              </a:r>
              <a:r>
                <a:rPr lang="da-DK" sz="1200" b="1" dirty="0">
                  <a:solidFill>
                    <a:srgbClr val="FFFFFF">
                      <a:lumMod val="50000"/>
                    </a:srgbClr>
                  </a:solidFill>
                  <a:latin typeface="Arial" panose="020B0604020202020204" pitchFamily="34" charset="0"/>
                  <a:ea typeface="Verdana" panose="020B0604030504040204" pitchFamily="34" charset="0"/>
                </a:rPr>
                <a:t>Forøg listeniveau</a:t>
              </a:r>
            </a:p>
            <a:p>
              <a:pPr algn="r" fontAlgn="auto">
                <a:spcAft>
                  <a:spcPts val="0"/>
                </a:spcAft>
                <a:defRPr/>
              </a:pPr>
              <a:endParaRPr lang="da-DK" sz="1200" dirty="0">
                <a:solidFill>
                  <a:srgbClr val="FFFFFF">
                    <a:lumMod val="50000"/>
                  </a:srgbClr>
                </a:solidFill>
                <a:latin typeface="Arial" panose="020B0604020202020204" pitchFamily="34" charset="0"/>
                <a:ea typeface="Verdana" panose="020B0604030504040204" pitchFamily="34" charset="0"/>
              </a:endParaRPr>
            </a:p>
            <a:p>
              <a:pPr algn="r" fontAlgn="auto">
                <a:spcAft>
                  <a:spcPts val="0"/>
                </a:spcAft>
                <a:defRPr/>
              </a:pPr>
              <a:endParaRPr lang="da-DK" sz="1200" dirty="0">
                <a:solidFill>
                  <a:srgbClr val="FFFFFF">
                    <a:lumMod val="50000"/>
                  </a:srgbClr>
                </a:solidFill>
                <a:latin typeface="Arial" panose="020B0604020202020204" pitchFamily="34" charset="0"/>
                <a:ea typeface="Verdana" panose="020B0604030504040204" pitchFamily="34" charset="0"/>
              </a:endParaRPr>
            </a:p>
            <a:p>
              <a:pPr algn="r" fontAlgn="auto">
                <a:spcBef>
                  <a:spcPts val="0"/>
                </a:spcBef>
                <a:spcAft>
                  <a:spcPts val="320"/>
                </a:spcAft>
                <a:buFontTx/>
                <a:buNone/>
                <a:defRPr/>
              </a:pPr>
              <a:r>
                <a:rPr lang="da-DK" sz="1200" dirty="0">
                  <a:solidFill>
                    <a:srgbClr val="FFFFFF">
                      <a:lumMod val="50000"/>
                    </a:srgbClr>
                  </a:solidFill>
                  <a:latin typeface="Arial" panose="020B0604020202020204" pitchFamily="34" charset="0"/>
                  <a:ea typeface="Verdana" panose="020B0604030504040204" pitchFamily="34" charset="0"/>
                </a:rPr>
                <a:t>For at få venstrestillet teksten </a:t>
              </a:r>
              <a:br>
                <a:rPr lang="da-DK" sz="1200" dirty="0">
                  <a:solidFill>
                    <a:srgbClr val="FFFFFF">
                      <a:lumMod val="50000"/>
                    </a:srgbClr>
                  </a:solidFill>
                  <a:latin typeface="Arial" panose="020B0604020202020204" pitchFamily="34" charset="0"/>
                  <a:ea typeface="Verdana" panose="020B0604030504040204" pitchFamily="34" charset="0"/>
                </a:rPr>
              </a:br>
              <a:r>
                <a:rPr lang="da-DK" sz="1200" dirty="0">
                  <a:solidFill>
                    <a:srgbClr val="FFFFFF">
                      <a:lumMod val="50000"/>
                    </a:srgbClr>
                  </a:solidFill>
                  <a:latin typeface="Arial" panose="020B0604020202020204" pitchFamily="34" charset="0"/>
                  <a:ea typeface="Verdana" panose="020B0604030504040204" pitchFamily="34" charset="0"/>
                </a:rPr>
                <a:t>uden punktopstilling, brug </a:t>
              </a:r>
              <a:r>
                <a:rPr lang="da-DK" sz="1200" b="1" dirty="0">
                  <a:solidFill>
                    <a:srgbClr val="FFFFFF">
                      <a:lumMod val="50000"/>
                    </a:srgbClr>
                  </a:solidFill>
                  <a:latin typeface="Arial" panose="020B0604020202020204" pitchFamily="34" charset="0"/>
                  <a:ea typeface="Verdana" panose="020B0604030504040204" pitchFamily="34" charset="0"/>
                </a:rPr>
                <a:t>Formindsk listeniveau</a:t>
              </a:r>
            </a:p>
            <a:p>
              <a:pPr algn="r" fontAlgn="auto">
                <a:spcAft>
                  <a:spcPts val="0"/>
                </a:spcAft>
                <a:defRPr/>
              </a:pPr>
              <a:endParaRPr lang="da-DK" sz="1200" dirty="0">
                <a:solidFill>
                  <a:srgbClr val="FFFFFF">
                    <a:lumMod val="50000"/>
                  </a:srgbClr>
                </a:solidFill>
                <a:latin typeface="Arial" panose="020B0604020202020204" pitchFamily="34" charset="0"/>
                <a:ea typeface="Verdana" panose="020B0604030504040204" pitchFamily="34" charset="0"/>
              </a:endParaRPr>
            </a:p>
            <a:p>
              <a:pPr algn="r" eaLnBrk="1" fontAlgn="auto" hangingPunct="1">
                <a:spcBef>
                  <a:spcPct val="0"/>
                </a:spcBef>
                <a:spcAft>
                  <a:spcPts val="0"/>
                </a:spcAft>
                <a:buFontTx/>
                <a:buNone/>
                <a:defRPr/>
              </a:pPr>
              <a:endParaRPr lang="da-DK" altLang="da-DK" sz="1200" i="1" noProof="1">
                <a:solidFill>
                  <a:srgbClr val="FFFFFF">
                    <a:lumMod val="50000"/>
                  </a:srgbClr>
                </a:solidFill>
                <a:latin typeface="Arial" panose="020B0604020202020204" pitchFamily="34" charset="0"/>
                <a:ea typeface="Verdana" panose="020B0604030504040204" pitchFamily="34" charset="0"/>
              </a:endParaRPr>
            </a:p>
            <a:p>
              <a:pPr algn="r" eaLnBrk="1" fontAlgn="auto" hangingPunct="1">
                <a:spcBef>
                  <a:spcPct val="0"/>
                </a:spcBef>
                <a:spcAft>
                  <a:spcPts val="0"/>
                </a:spcAft>
                <a:buFontTx/>
                <a:buNone/>
                <a:defRPr/>
              </a:pPr>
              <a:endParaRPr lang="da-DK" altLang="da-DK" sz="1200" i="1" noProof="1">
                <a:solidFill>
                  <a:srgbClr val="FFFFFF">
                    <a:lumMod val="50000"/>
                  </a:srgbClr>
                </a:solidFill>
                <a:latin typeface="Arial" panose="020B0604020202020204" pitchFamily="34" charset="0"/>
                <a:ea typeface="Verdana" panose="020B060403050404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da-DK" sz="3200" dirty="0">
                  <a:solidFill>
                    <a:srgbClr val="FFFFFF"/>
                  </a:solidFill>
                </a:endParaRPr>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da-DK" sz="3200" dirty="0">
                  <a:solidFill>
                    <a:srgbClr val="FFFFFF"/>
                  </a:solidFill>
                </a:endParaRPr>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da-DK" sz="3200" dirty="0">
                  <a:solidFill>
                    <a:srgbClr val="FFFFFF"/>
                  </a:solidFill>
                </a:endParaRPr>
              </a:p>
            </p:txBody>
          </p:sp>
        </p:grpSp>
      </p:grpSp>
      <p:sp>
        <p:nvSpPr>
          <p:cNvPr id="23" name="Tekstfelt 4"/>
          <p:cNvSpPr txBox="1"/>
          <p:nvPr userDrawn="1"/>
        </p:nvSpPr>
        <p:spPr>
          <a:xfrm>
            <a:off x="1348318" y="207099"/>
            <a:ext cx="3600831" cy="215444"/>
          </a:xfrm>
          <a:prstGeom prst="rect">
            <a:avLst/>
          </a:prstGeom>
          <a:noFill/>
        </p:spPr>
        <p:txBody>
          <a:bodyPr wrap="square" lIns="0" tIns="0" rIns="0" bIns="0" rtlCol="0">
            <a:noAutofit/>
          </a:bodyPr>
          <a:lstStyle/>
          <a:p>
            <a:pPr eaLnBrk="1" fontAlgn="auto" hangingPunct="1">
              <a:spcBef>
                <a:spcPts val="0"/>
              </a:spcBef>
              <a:spcAft>
                <a:spcPts val="0"/>
              </a:spcAft>
            </a:pPr>
            <a:r>
              <a:rPr lang="da-DK" sz="1600" b="1" dirty="0">
                <a:solidFill>
                  <a:srgbClr val="565656"/>
                </a:solidFill>
                <a:latin typeface="Arial"/>
                <a:ea typeface="ＭＳ Ｐゴシック" charset="0"/>
                <a:cs typeface="+mn-cs"/>
              </a:rPr>
              <a:t>Region Hovedstaden</a:t>
            </a:r>
          </a:p>
        </p:txBody>
      </p:sp>
      <p:sp>
        <p:nvSpPr>
          <p:cNvPr id="4" name="Text Placeholder 3">
            <a:extLst>
              <a:ext uri="{FF2B5EF4-FFF2-40B4-BE49-F238E27FC236}">
                <a16:creationId xmlns:a16="http://schemas.microsoft.com/office/drawing/2014/main" id="{1B806C06-4F01-45F1-B9A8-33AF8195D3E5}"/>
              </a:ext>
            </a:extLst>
          </p:cNvPr>
          <p:cNvSpPr>
            <a:spLocks noGrp="1"/>
          </p:cNvSpPr>
          <p:nvPr>
            <p:ph type="body" sz="quarter" idx="15" hasCustomPrompt="1"/>
          </p:nvPr>
        </p:nvSpPr>
        <p:spPr>
          <a:xfrm>
            <a:off x="1661725" y="6252624"/>
            <a:ext cx="7784819" cy="508000"/>
          </a:xfrm>
          <a:prstGeom prst="rect">
            <a:avLst/>
          </a:prstGeom>
        </p:spPr>
        <p:txBody>
          <a:bodyPr lIns="0" tIns="0" rIns="0" bIns="0" anchor="b"/>
          <a:lstStyle>
            <a:lvl1pPr marL="0" indent="0" algn="l">
              <a:spcAft>
                <a:spcPts val="0"/>
              </a:spcAft>
              <a:buFontTx/>
              <a:buNone/>
              <a:defRPr sz="667">
                <a:solidFill>
                  <a:schemeClr val="bg1"/>
                </a:solidFill>
              </a:defRPr>
            </a:lvl1pPr>
            <a:lvl2pPr algn="l">
              <a:defRPr sz="933"/>
            </a:lvl2pPr>
            <a:lvl3pPr algn="l">
              <a:defRPr sz="933"/>
            </a:lvl3pPr>
            <a:lvl4pPr algn="l">
              <a:defRPr sz="933"/>
            </a:lvl4pPr>
            <a:lvl5pPr algn="l">
              <a:defRPr sz="933"/>
            </a:lvl5pPr>
          </a:lstStyle>
          <a:p>
            <a:pPr lvl="0"/>
            <a:r>
              <a:rPr lang="en-US" dirty="0"/>
              <a:t>Footer</a:t>
            </a:r>
          </a:p>
        </p:txBody>
      </p:sp>
    </p:spTree>
    <p:extLst>
      <p:ext uri="{BB962C8B-B14F-4D97-AF65-F5344CB8AC3E}">
        <p14:creationId xmlns:p14="http://schemas.microsoft.com/office/powerpoint/2010/main" val="364970922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143"/>
          <a:stretch/>
        </p:blipFill>
        <p:spPr>
          <a:xfrm>
            <a:off x="0" y="1"/>
            <a:ext cx="12192000" cy="6858000"/>
          </a:xfrm>
          <a:prstGeom prst="rect">
            <a:avLst/>
          </a:prstGeom>
        </p:spPr>
      </p:pic>
      <p:sp>
        <p:nvSpPr>
          <p:cNvPr id="11" name="Rectangle 10"/>
          <p:cNvSpPr/>
          <p:nvPr userDrawn="1"/>
        </p:nvSpPr>
        <p:spPr>
          <a:xfrm>
            <a:off x="1727200" y="0"/>
            <a:ext cx="8737600" cy="685800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KDIGO Logo - transpar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37200" y="169391"/>
            <a:ext cx="1117600" cy="1005424"/>
          </a:xfrm>
          <a:prstGeom prst="rect">
            <a:avLst/>
          </a:prstGeom>
        </p:spPr>
      </p:pic>
      <p:sp>
        <p:nvSpPr>
          <p:cNvPr id="2" name="Title 1"/>
          <p:cNvSpPr>
            <a:spLocks noGrp="1"/>
          </p:cNvSpPr>
          <p:nvPr>
            <p:ph type="ctrTitle"/>
          </p:nvPr>
        </p:nvSpPr>
        <p:spPr>
          <a:xfrm>
            <a:off x="2197100" y="2657475"/>
            <a:ext cx="7797802" cy="782404"/>
          </a:xfrm>
          <a:prstGeom prst="rect">
            <a:avLst/>
          </a:prstGeom>
        </p:spPr>
        <p:txBody>
          <a:bodyPr anchor="b">
            <a:normAutofit/>
          </a:bodyPr>
          <a:lstStyle>
            <a:lvl1pPr algn="ctr">
              <a:lnSpc>
                <a:spcPct val="100000"/>
              </a:lnSpc>
              <a:defRPr sz="40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757385" y="3526534"/>
            <a:ext cx="4677230" cy="690562"/>
          </a:xfrm>
          <a:prstGeom prst="rect">
            <a:avLst/>
          </a:prstGeom>
        </p:spPr>
        <p:txBody>
          <a:bodyPr/>
          <a:lstStyle>
            <a:lvl1pPr marL="0" indent="0" algn="ctr">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550721565"/>
      </p:ext>
    </p:extLst>
  </p:cSld>
  <p:clrMapOvr>
    <a:masterClrMapping/>
  </p:clrMapOvr>
  <p:transition>
    <p:random/>
  </p:transition>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85625" b="1084"/>
          <a:stretch/>
        </p:blipFill>
        <p:spPr>
          <a:xfrm>
            <a:off x="0" y="-4066"/>
            <a:ext cx="1752600" cy="6862066"/>
          </a:xfrm>
          <a:prstGeom prst="rect">
            <a:avLst/>
          </a:prstGeom>
        </p:spPr>
      </p:pic>
      <p:sp>
        <p:nvSpPr>
          <p:cNvPr id="7" name="Rectangle 6"/>
          <p:cNvSpPr/>
          <p:nvPr userDrawn="1"/>
        </p:nvSpPr>
        <p:spPr>
          <a:xfrm>
            <a:off x="1727200" y="0"/>
            <a:ext cx="87376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KDIGO Logo - transpar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3800" y="6122999"/>
            <a:ext cx="711200" cy="639815"/>
          </a:xfrm>
          <a:prstGeom prst="rect">
            <a:avLst/>
          </a:prstGeom>
        </p:spPr>
      </p:pic>
      <p:sp>
        <p:nvSpPr>
          <p:cNvPr id="2" name="Title 1"/>
          <p:cNvSpPr>
            <a:spLocks noGrp="1"/>
          </p:cNvSpPr>
          <p:nvPr>
            <p:ph type="ctrTitle"/>
          </p:nvPr>
        </p:nvSpPr>
        <p:spPr>
          <a:xfrm>
            <a:off x="2197100" y="371475"/>
            <a:ext cx="7797802" cy="782404"/>
          </a:xfrm>
          <a:prstGeom prst="rect">
            <a:avLst/>
          </a:prstGeom>
        </p:spPr>
        <p:txBody>
          <a:bodyPr anchor="b">
            <a:normAutofit/>
          </a:bodyPr>
          <a:lstStyle>
            <a:lvl1pPr algn="l">
              <a:lnSpc>
                <a:spcPct val="100000"/>
              </a:lnSpc>
              <a:defRPr sz="40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2197100" y="1240534"/>
            <a:ext cx="4677230" cy="690562"/>
          </a:xfrm>
          <a:prstGeom prst="rect">
            <a:avLst/>
          </a:prstGeom>
        </p:spPr>
        <p:txBody>
          <a:bodyPr/>
          <a:lstStyle>
            <a:lvl1pPr marL="0" indent="0" algn="l">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771574350"/>
      </p:ext>
    </p:extLst>
  </p:cSld>
  <p:clrMapOvr>
    <a:masterClrMapping/>
  </p:clrMapOvr>
  <p:transition>
    <p:random/>
  </p:transition>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5731"/>
          <a:stretch/>
        </p:blipFill>
        <p:spPr>
          <a:xfrm>
            <a:off x="0" y="-4066"/>
            <a:ext cx="12192000" cy="296166"/>
          </a:xfrm>
          <a:prstGeom prst="rect">
            <a:avLst/>
          </a:prstGeom>
        </p:spPr>
      </p:pic>
      <p:pic>
        <p:nvPicPr>
          <p:cNvPr id="12" name="Picture 11" descr="KDIGO Logo - transpar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3800" y="6122999"/>
            <a:ext cx="711200" cy="639815"/>
          </a:xfrm>
          <a:prstGeom prst="rect">
            <a:avLst/>
          </a:prstGeom>
        </p:spPr>
      </p:pic>
      <p:sp>
        <p:nvSpPr>
          <p:cNvPr id="3" name="Subtitle 2"/>
          <p:cNvSpPr>
            <a:spLocks noGrp="1"/>
          </p:cNvSpPr>
          <p:nvPr>
            <p:ph type="subTitle" idx="1"/>
          </p:nvPr>
        </p:nvSpPr>
        <p:spPr>
          <a:xfrm>
            <a:off x="266700" y="1331913"/>
            <a:ext cx="10236200" cy="690562"/>
          </a:xfrm>
          <a:prstGeom prst="rect">
            <a:avLst/>
          </a:prstGeom>
        </p:spPr>
        <p:txBody>
          <a:bodyPr/>
          <a:lstStyle>
            <a:lvl1pPr marL="342900" indent="-342900" algn="l">
              <a:lnSpc>
                <a:spcPct val="100000"/>
              </a:lnSpc>
              <a:spcBef>
                <a:spcPts val="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Content Placeholder 4"/>
          <p:cNvSpPr>
            <a:spLocks noGrp="1"/>
          </p:cNvSpPr>
          <p:nvPr>
            <p:ph sz="quarter" idx="10"/>
          </p:nvPr>
        </p:nvSpPr>
        <p:spPr>
          <a:xfrm>
            <a:off x="266700" y="5980176"/>
            <a:ext cx="11087100" cy="782638"/>
          </a:xfrm>
          <a:prstGeom prst="rect">
            <a:avLst/>
          </a:prstGeom>
        </p:spPr>
        <p:txBody>
          <a:bodyPr anchor="b"/>
          <a:lstStyle>
            <a:lvl1pPr marL="0" indent="0">
              <a:lnSpc>
                <a:spcPct val="100000"/>
              </a:lnSpc>
              <a:spcBef>
                <a:spcPts val="0"/>
              </a:spcBef>
              <a:buNone/>
              <a:defRPr sz="1000">
                <a:solidFill>
                  <a:schemeClr val="tx2"/>
                </a:solidFill>
              </a:defRPr>
            </a:lvl1pPr>
          </a:lstStyle>
          <a:p>
            <a:pPr lvl="0"/>
            <a:r>
              <a:rPr lang="en-US" dirty="0"/>
              <a:t>Click to edit Master text styles</a:t>
            </a:r>
          </a:p>
        </p:txBody>
      </p:sp>
      <p:sp>
        <p:nvSpPr>
          <p:cNvPr id="7" name="Content Placeholder 6"/>
          <p:cNvSpPr>
            <a:spLocks noGrp="1"/>
          </p:cNvSpPr>
          <p:nvPr>
            <p:ph sz="quarter" idx="11"/>
          </p:nvPr>
        </p:nvSpPr>
        <p:spPr>
          <a:xfrm>
            <a:off x="266700" y="533400"/>
            <a:ext cx="6159500" cy="798513"/>
          </a:xfrm>
          <a:prstGeom prst="rect">
            <a:avLst/>
          </a:prstGeom>
        </p:spPr>
        <p:txBody>
          <a:bodyPr/>
          <a:lstStyle>
            <a:lvl1pPr marL="0" indent="0">
              <a:lnSpc>
                <a:spcPct val="100000"/>
              </a:lnSpc>
              <a:spcBef>
                <a:spcPts val="0"/>
              </a:spcBef>
              <a:buNone/>
              <a:defRPr sz="32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117978143"/>
      </p:ext>
    </p:extLst>
  </p:cSld>
  <p:clrMapOvr>
    <a:masterClrMapping/>
  </p:clrMapOvr>
  <p:transition>
    <p:random/>
  </p:transition>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2001501"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5" name="Rectangle 4"/>
          <p:cNvSpPr/>
          <p:nvPr/>
        </p:nvSpPr>
        <p:spPr>
          <a:xfrm>
            <a:off x="12001501"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063674B4-DD5A-4469-87EC-CB537FF8E457}" type="slidenum">
              <a:rPr lang="en-US"/>
              <a:pPr>
                <a:defRPr/>
              </a:pPr>
              <a:t>‹#›</a:t>
            </a:fld>
            <a:endParaRPr lang="en-US"/>
          </a:p>
        </p:txBody>
      </p:sp>
    </p:spTree>
    <p:extLst>
      <p:ext uri="{BB962C8B-B14F-4D97-AF65-F5344CB8AC3E}">
        <p14:creationId xmlns:p14="http://schemas.microsoft.com/office/powerpoint/2010/main" val="1271749387"/>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88EC6E-8FE7-437E-96DD-C10CEF9B52D6}" type="slidenum">
              <a:rPr lang="en-US"/>
              <a:pPr>
                <a:defRPr/>
              </a:pPr>
              <a:t>‹#›</a:t>
            </a:fld>
            <a:endParaRPr lang="en-US"/>
          </a:p>
        </p:txBody>
      </p:sp>
    </p:spTree>
    <p:extLst>
      <p:ext uri="{BB962C8B-B14F-4D97-AF65-F5344CB8AC3E}">
        <p14:creationId xmlns:p14="http://schemas.microsoft.com/office/powerpoint/2010/main" val="39028028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499054"/>
      </p:ext>
    </p:extLst>
  </p:cSld>
  <p:clrMap bg1="lt1" tx1="dk1" bg2="lt2" tx2="dk2" accent1="accent1" accent2="accent2" accent3="accent3" accent4="accent4" accent5="accent5" accent6="accent6" hlink="hlink" folHlink="folHlink"/>
  <p:sldLayoutIdLst>
    <p:sldLayoutId id="2147483657" r:id="rId1"/>
    <p:sldLayoutId id="2147483672" r:id="rId2"/>
    <p:sldLayoutId id="2147483673" r:id="rId3"/>
    <p:sldLayoutId id="2147483674" r:id="rId4"/>
  </p:sldLayoutIdLst>
  <p:transition>
    <p:random/>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955654"/>
      </p:ext>
    </p:extLst>
  </p:cSld>
  <p:clrMap bg1="lt1" tx1="dk1" bg2="lt2" tx2="dk2" accent1="accent1" accent2="accent2" accent3="accent3" accent4="accent4" accent5="accent5" accent6="accent6" hlink="hlink" folHlink="folHlink"/>
  <p:sldLayoutIdLst>
    <p:sldLayoutId id="2147483671" r:id="rId1"/>
    <p:sldLayoutId id="2147483669" r:id="rId2"/>
    <p:sldLayoutId id="2147483670" r:id="rId3"/>
  </p:sldLayoutIdLst>
  <p:transition>
    <p:random/>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609600" y="1752601"/>
            <a:ext cx="1016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a:t>Click to edit Master text styles</a:t>
            </a:r>
          </a:p>
          <a:p>
            <a:pPr lvl="1"/>
            <a:r>
              <a:rPr lang="en-US" altLang="fa-IR"/>
              <a:t>Second level</a:t>
            </a:r>
          </a:p>
          <a:p>
            <a:pPr lvl="2"/>
            <a:r>
              <a:rPr lang="en-US" altLang="fa-IR"/>
              <a:t>Third level</a:t>
            </a:r>
          </a:p>
          <a:p>
            <a:pPr lvl="3"/>
            <a:r>
              <a:rPr lang="en-US" altLang="fa-IR"/>
              <a:t>Fourth level</a:t>
            </a:r>
          </a:p>
          <a:p>
            <a:pPr lvl="4"/>
            <a:r>
              <a:rPr lang="en-US" altLang="fa-IR"/>
              <a:t>Fifth level</a:t>
            </a:r>
          </a:p>
        </p:txBody>
      </p:sp>
      <p:sp>
        <p:nvSpPr>
          <p:cNvPr id="4" name="Date Placeholder 3"/>
          <p:cNvSpPr>
            <a:spLocks noGrp="1"/>
          </p:cNvSpPr>
          <p:nvPr>
            <p:ph type="dt" sz="half" idx="2"/>
          </p:nvPr>
        </p:nvSpPr>
        <p:spPr>
          <a:xfrm>
            <a:off x="609600" y="6172200"/>
            <a:ext cx="4572000" cy="304800"/>
          </a:xfrm>
          <a:prstGeom prst="rect">
            <a:avLst/>
          </a:prstGeom>
        </p:spPr>
        <p:txBody>
          <a:bodyPr vert="horz" lIns="91440" tIns="45720" rIns="91440" bIns="0" rtlCol="0" anchor="b"/>
          <a:lstStyle>
            <a:lvl1pPr algn="l">
              <a:defRPr sz="1000">
                <a:solidFill>
                  <a:schemeClr val="tx1"/>
                </a:solidFill>
                <a:latin typeface="Times" charset="0"/>
              </a:defRPr>
            </a:lvl1pPr>
          </a:lstStyle>
          <a:p>
            <a:pPr>
              <a:defRPr/>
            </a:pPr>
            <a:endParaRPr lang="en-US"/>
          </a:p>
        </p:txBody>
      </p:sp>
      <p:sp>
        <p:nvSpPr>
          <p:cNvPr id="5" name="Footer Placeholder 4"/>
          <p:cNvSpPr>
            <a:spLocks noGrp="1"/>
          </p:cNvSpPr>
          <p:nvPr>
            <p:ph type="ftr" sz="quarter" idx="3"/>
          </p:nvPr>
        </p:nvSpPr>
        <p:spPr>
          <a:xfrm>
            <a:off x="609600" y="6492876"/>
            <a:ext cx="4572000" cy="284163"/>
          </a:xfrm>
          <a:prstGeom prst="rect">
            <a:avLst/>
          </a:prstGeom>
        </p:spPr>
        <p:txBody>
          <a:bodyPr vert="horz" lIns="91440" tIns="45720" rIns="91440" bIns="45720" rtlCol="0" anchor="t"/>
          <a:lstStyle>
            <a:lvl1pPr algn="l">
              <a:defRPr sz="1000">
                <a:solidFill>
                  <a:schemeClr val="tx1"/>
                </a:solidFill>
                <a:latin typeface="Times" charset="0"/>
              </a:defRPr>
            </a:lvl1pPr>
          </a:lstStyle>
          <a:p>
            <a:pPr>
              <a:defRPr/>
            </a:pPr>
            <a:endParaRPr lang="en-US"/>
          </a:p>
        </p:txBody>
      </p:sp>
      <p:sp>
        <p:nvSpPr>
          <p:cNvPr id="6" name="Slide Number Placeholder 5"/>
          <p:cNvSpPr>
            <a:spLocks noGrp="1"/>
          </p:cNvSpPr>
          <p:nvPr>
            <p:ph type="sldNum" sz="quarter" idx="4"/>
          </p:nvPr>
        </p:nvSpPr>
        <p:spPr>
          <a:xfrm rot="16200000">
            <a:off x="11188965" y="5824803"/>
            <a:ext cx="1316038" cy="486833"/>
          </a:xfrm>
          <a:prstGeom prst="rect">
            <a:avLst/>
          </a:prstGeom>
        </p:spPr>
        <p:txBody>
          <a:bodyPr vert="horz" wrap="square" lIns="91440" tIns="45720" rIns="91440" bIns="45720" numCol="1" anchor="ctr" anchorCtr="0" compatLnSpc="1">
            <a:prstTxWarp prst="textNoShape">
              <a:avLst/>
            </a:prstTxWarp>
          </a:bodyPr>
          <a:lstStyle>
            <a:lvl1pPr>
              <a:defRPr b="1">
                <a:solidFill>
                  <a:schemeClr val="tx2"/>
                </a:solidFill>
              </a:defRPr>
            </a:lvl1pPr>
          </a:lstStyle>
          <a:p>
            <a:pPr>
              <a:defRPr/>
            </a:pPr>
            <a:fld id="{C4F83C67-CD69-4706-9D4B-746A27514D3B}" type="slidenum">
              <a:rPr lang="en-US"/>
              <a:pPr>
                <a:defRPr/>
              </a:pPr>
              <a:t>‹#›</a:t>
            </a:fld>
            <a:endParaRPr lang="en-US"/>
          </a:p>
        </p:txBody>
      </p:sp>
      <p:sp>
        <p:nvSpPr>
          <p:cNvPr id="7" name="Rectangle 6"/>
          <p:cNvSpPr/>
          <p:nvPr/>
        </p:nvSpPr>
        <p:spPr>
          <a:xfrm>
            <a:off x="12001501" y="0"/>
            <a:ext cx="1905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8" name="Rectangle 7"/>
          <p:cNvSpPr/>
          <p:nvPr/>
        </p:nvSpPr>
        <p:spPr>
          <a:xfrm>
            <a:off x="12001501" y="1371600"/>
            <a:ext cx="1905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Tree>
    <p:extLst>
      <p:ext uri="{BB962C8B-B14F-4D97-AF65-F5344CB8AC3E}">
        <p14:creationId xmlns:p14="http://schemas.microsoft.com/office/powerpoint/2010/main" val="206231753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random/>
  </p:transition>
  <p:hf hdr="0" ftr="0" dt="0"/>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3.jp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05057" y="2119694"/>
            <a:ext cx="9282545" cy="1953490"/>
          </a:xfrm>
        </p:spPr>
        <p:txBody>
          <a:bodyPr wrap="square" numCol="1" anchorCtr="0" compatLnSpc="1">
            <a:prstTxWarp prst="textNoShape">
              <a:avLst/>
            </a:prstTxWarp>
          </a:bodyPr>
          <a:lstStyle/>
          <a:p>
            <a:pPr algn="ctr" eaLnBrk="1" hangingPunct="1"/>
            <a:r>
              <a:rPr lang="en-US" altLang="fa-IR" sz="6000" b="1" cap="none" dirty="0">
                <a:latin typeface="Times" panose="02020603050405020304" pitchFamily="18" charset="0"/>
                <a:ea typeface="Times" panose="02020603050405020304" pitchFamily="18" charset="0"/>
                <a:cs typeface="Times" panose="02020603050405020304" pitchFamily="18" charset="0"/>
              </a:rPr>
              <a:t>HTN in the Elderly</a:t>
            </a:r>
          </a:p>
        </p:txBody>
      </p:sp>
      <p:sp>
        <p:nvSpPr>
          <p:cNvPr id="71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AE6F0AB7-770C-41AE-9F84-B75A01957808}" type="slidenum">
              <a:rPr kumimoji="0" lang="en-US" altLang="fa-IR" sz="2400" b="1"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a:t>
            </a:fld>
            <a:endParaRPr kumimoji="0" lang="en-US" altLang="fa-IR" sz="2400" b="1"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2" name="TextBox 1"/>
          <p:cNvSpPr txBox="1"/>
          <p:nvPr/>
        </p:nvSpPr>
        <p:spPr>
          <a:xfrm>
            <a:off x="4517571" y="84333"/>
            <a:ext cx="3359727" cy="461665"/>
          </a:xfrm>
          <a:prstGeom prst="rect">
            <a:avLst/>
          </a:prstGeom>
          <a:noFill/>
          <a:ln w="28575">
            <a:solidFill>
              <a:srgbClr val="004990"/>
            </a:solidFill>
          </a:ln>
        </p:spPr>
        <p:txBody>
          <a:bodyPr wrap="square" rtlCol="1">
            <a:spAutoFit/>
          </a:bodyPr>
          <a:lstStyle/>
          <a:p>
            <a:pPr algn="ctr"/>
            <a:r>
              <a:rPr lang="en-US" sz="2400" dirty="0">
                <a:cs typeface="2  Nazanin" panose="00000400000000000000" pitchFamily="2" charset="-78"/>
              </a:rPr>
              <a:t>In the name of God</a:t>
            </a:r>
            <a:endParaRPr lang="fa-IR" sz="2400" dirty="0">
              <a:cs typeface="2  Nazanin" panose="00000400000000000000" pitchFamily="2" charset="-78"/>
            </a:endParaRPr>
          </a:p>
        </p:txBody>
      </p:sp>
      <p:sp>
        <p:nvSpPr>
          <p:cNvPr id="3" name="AutoShape 2" descr="دانشگاه علوم پزشکی اصفهان - ویکی‌پدیا، دانشنامهٔ آزا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0375" y="34914"/>
            <a:ext cx="1532659" cy="204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6837" y="45813"/>
            <a:ext cx="1857857" cy="2037291"/>
          </a:xfrm>
          <a:prstGeom prst="rect">
            <a:avLst/>
          </a:prstGeom>
        </p:spPr>
      </p:pic>
      <p:pic>
        <p:nvPicPr>
          <p:cNvPr id="7" name="Content Placeholder 5">
            <a:extLst>
              <a:ext uri="{FF2B5EF4-FFF2-40B4-BE49-F238E27FC236}">
                <a16:creationId xmlns:a16="http://schemas.microsoft.com/office/drawing/2014/main" id="{B7E8A6CF-8CC9-C96B-94E2-F3A40C53E416}"/>
              </a:ext>
            </a:extLst>
          </p:cNvPr>
          <p:cNvPicPr>
            <a:picLocks noChangeAspect="1"/>
          </p:cNvPicPr>
          <p:nvPr/>
        </p:nvPicPr>
        <p:blipFill rotWithShape="1">
          <a:blip r:embed="rId5">
            <a:extLst>
              <a:ext uri="{28A0092B-C50C-407E-A947-70E740481C1C}">
                <a14:useLocalDpi xmlns:a14="http://schemas.microsoft.com/office/drawing/2010/main" val="0"/>
              </a:ext>
            </a:extLst>
          </a:blip>
          <a:srcRect b="11995"/>
          <a:stretch/>
        </p:blipFill>
        <p:spPr bwMode="auto">
          <a:xfrm>
            <a:off x="68487" y="2253350"/>
            <a:ext cx="5057923" cy="444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p:cNvSpPr>
            <a:spLocks noGrp="1"/>
          </p:cNvSpPr>
          <p:nvPr>
            <p:ph type="subTitle" idx="1"/>
          </p:nvPr>
        </p:nvSpPr>
        <p:spPr>
          <a:xfrm>
            <a:off x="4802260" y="4892019"/>
            <a:ext cx="7288141" cy="1657339"/>
          </a:xfrm>
        </p:spPr>
        <p:txBody>
          <a:bodyPr rtlCol="0">
            <a:normAutofit fontScale="92500"/>
          </a:bodyPr>
          <a:lstStyle/>
          <a:p>
            <a:pPr algn="ctr" eaLnBrk="1" fontAlgn="auto" hangingPunct="1">
              <a:defRPr/>
            </a:pPr>
            <a:r>
              <a:rPr lang="en-US" sz="2400" dirty="0">
                <a:latin typeface="+mn-lt"/>
              </a:rPr>
              <a:t>Dr. Shahrzad Shahidi</a:t>
            </a:r>
          </a:p>
          <a:p>
            <a:pPr algn="ctr" eaLnBrk="1" fontAlgn="auto" hangingPunct="1">
              <a:defRPr/>
            </a:pPr>
            <a:r>
              <a:rPr lang="en-US" sz="2400" dirty="0">
                <a:latin typeface="+mn-lt"/>
              </a:rPr>
              <a:t>Professor of Nephrology</a:t>
            </a:r>
          </a:p>
          <a:p>
            <a:pPr algn="ctr" eaLnBrk="1" fontAlgn="auto" hangingPunct="1">
              <a:defRPr/>
            </a:pPr>
            <a:r>
              <a:rPr lang="en-US" sz="2400" dirty="0">
                <a:latin typeface="+mn-lt"/>
              </a:rPr>
              <a:t>Isfahan University of medical sciences</a:t>
            </a:r>
          </a:p>
        </p:txBody>
      </p:sp>
    </p:spTree>
    <p:extLst>
      <p:ext uri="{BB962C8B-B14F-4D97-AF65-F5344CB8AC3E}">
        <p14:creationId xmlns:p14="http://schemas.microsoft.com/office/powerpoint/2010/main" val="2702772489"/>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pPr>
              <a:defRPr/>
            </a:pPr>
            <a:fld id="{ED88EC6E-8FE7-437E-96DD-C10CEF9B52D6}" type="slidenum">
              <a:rPr lang="en-US" smtClean="0"/>
              <a:pPr>
                <a:defRPr/>
              </a:pPr>
              <a:t>10</a:t>
            </a:fld>
            <a:endParaRPr lang="en-US"/>
          </a:p>
        </p:txBody>
      </p:sp>
      <p:pic>
        <p:nvPicPr>
          <p:cNvPr id="5" name="Picture 4"/>
          <p:cNvPicPr>
            <a:picLocks noChangeAspect="1"/>
          </p:cNvPicPr>
          <p:nvPr/>
        </p:nvPicPr>
        <p:blipFill rotWithShape="1">
          <a:blip r:embed="rId2"/>
          <a:srcRect l="9313" t="31196" r="42479" b="15734"/>
          <a:stretch/>
        </p:blipFill>
        <p:spPr>
          <a:xfrm>
            <a:off x="160421" y="152400"/>
            <a:ext cx="11566358" cy="6705600"/>
          </a:xfrm>
          <a:prstGeom prst="rect">
            <a:avLst/>
          </a:prstGeom>
        </p:spPr>
      </p:pic>
      <p:sp>
        <p:nvSpPr>
          <p:cNvPr id="6" name="Rounded Rectangle 5"/>
          <p:cNvSpPr/>
          <p:nvPr/>
        </p:nvSpPr>
        <p:spPr>
          <a:xfrm>
            <a:off x="7186863" y="1203158"/>
            <a:ext cx="4416704" cy="2695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ounded Rectangle 6"/>
          <p:cNvSpPr/>
          <p:nvPr/>
        </p:nvSpPr>
        <p:spPr>
          <a:xfrm>
            <a:off x="1272895" y="3659691"/>
            <a:ext cx="5208115" cy="2695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p:nvSpPr>
        <p:spPr>
          <a:xfrm>
            <a:off x="6705822" y="3939382"/>
            <a:ext cx="4416704" cy="2695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107522" y="6488668"/>
            <a:ext cx="3288632" cy="369332"/>
          </a:xfrm>
          <a:prstGeom prst="rect">
            <a:avLst/>
          </a:prstGeom>
          <a:noFill/>
          <a:ln w="28575">
            <a:solidFill>
              <a:srgbClr val="002060"/>
            </a:solidFill>
          </a:ln>
        </p:spPr>
        <p:txBody>
          <a:bodyPr wrap="square" rtlCol="1">
            <a:spAutoFit/>
          </a:bodyPr>
          <a:lstStyle/>
          <a:p>
            <a:pPr algn="ctr"/>
            <a:r>
              <a:rPr lang="en-US" b="1" dirty="0" err="1">
                <a:solidFill>
                  <a:srgbClr val="002060"/>
                </a:solidFill>
              </a:rPr>
              <a:t>Gusti</a:t>
            </a:r>
            <a:r>
              <a:rPr lang="en-US" b="1" dirty="0">
                <a:solidFill>
                  <a:srgbClr val="002060"/>
                </a:solidFill>
              </a:rPr>
              <a:t> L. Drugs &amp; aging.2022</a:t>
            </a:r>
            <a:endParaRPr lang="fa-IR" b="1" dirty="0">
              <a:solidFill>
                <a:srgbClr val="002060"/>
              </a:solidFill>
            </a:endParaRPr>
          </a:p>
        </p:txBody>
      </p:sp>
    </p:spTree>
    <p:extLst>
      <p:ext uri="{BB962C8B-B14F-4D97-AF65-F5344CB8AC3E}">
        <p14:creationId xmlns:p14="http://schemas.microsoft.com/office/powerpoint/2010/main" val="34284613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250"/>
                                        <p:tgtEl>
                                          <p:spTgt spid="6"/>
                                        </p:tgtEl>
                                        <p:attrNameLst>
                                          <p:attrName>ppt_w</p:attrName>
                                        </p:attrNameLst>
                                      </p:cBhvr>
                                      <p:tavLst>
                                        <p:tav tm="0">
                                          <p:val>
                                            <p:strVal val="ppt_w"/>
                                          </p:val>
                                        </p:tav>
                                        <p:tav tm="100000">
                                          <p:val>
                                            <p:fltVal val="0"/>
                                          </p:val>
                                        </p:tav>
                                      </p:tavLst>
                                    </p:anim>
                                    <p:anim calcmode="lin" valueType="num">
                                      <p:cBhvr>
                                        <p:cTn id="7" dur="250"/>
                                        <p:tgtEl>
                                          <p:spTgt spid="6"/>
                                        </p:tgtEl>
                                        <p:attrNameLst>
                                          <p:attrName>ppt_h</p:attrName>
                                        </p:attrNameLst>
                                      </p:cBhvr>
                                      <p:tavLst>
                                        <p:tav tm="0">
                                          <p:val>
                                            <p:strVal val="ppt_h"/>
                                          </p:val>
                                        </p:tav>
                                        <p:tav tm="100000">
                                          <p:val>
                                            <p:fltVal val="0"/>
                                          </p:val>
                                        </p:tav>
                                      </p:tavLst>
                                    </p:anim>
                                    <p:animEffect transition="out" filter="fade">
                                      <p:cBhvr>
                                        <p:cTn id="8" dur="250"/>
                                        <p:tgtEl>
                                          <p:spTgt spid="6"/>
                                        </p:tgtEl>
                                      </p:cBhvr>
                                    </p:animEffect>
                                    <p:set>
                                      <p:cBhvr>
                                        <p:cTn id="9" dur="1" fill="hold">
                                          <p:stCondLst>
                                            <p:cond delay="24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250"/>
                                        <p:tgtEl>
                                          <p:spTgt spid="7"/>
                                        </p:tgtEl>
                                        <p:attrNameLst>
                                          <p:attrName>ppt_w</p:attrName>
                                        </p:attrNameLst>
                                      </p:cBhvr>
                                      <p:tavLst>
                                        <p:tav tm="0">
                                          <p:val>
                                            <p:strVal val="ppt_w"/>
                                          </p:val>
                                        </p:tav>
                                        <p:tav tm="100000">
                                          <p:val>
                                            <p:fltVal val="0"/>
                                          </p:val>
                                        </p:tav>
                                      </p:tavLst>
                                    </p:anim>
                                    <p:anim calcmode="lin" valueType="num">
                                      <p:cBhvr>
                                        <p:cTn id="14" dur="250"/>
                                        <p:tgtEl>
                                          <p:spTgt spid="7"/>
                                        </p:tgtEl>
                                        <p:attrNameLst>
                                          <p:attrName>ppt_h</p:attrName>
                                        </p:attrNameLst>
                                      </p:cBhvr>
                                      <p:tavLst>
                                        <p:tav tm="0">
                                          <p:val>
                                            <p:strVal val="ppt_h"/>
                                          </p:val>
                                        </p:tav>
                                        <p:tav tm="100000">
                                          <p:val>
                                            <p:fltVal val="0"/>
                                          </p:val>
                                        </p:tav>
                                      </p:tavLst>
                                    </p:anim>
                                    <p:animEffect transition="out" filter="fade">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250"/>
                                        <p:tgtEl>
                                          <p:spTgt spid="8"/>
                                        </p:tgtEl>
                                        <p:attrNameLst>
                                          <p:attrName>ppt_w</p:attrName>
                                        </p:attrNameLst>
                                      </p:cBhvr>
                                      <p:tavLst>
                                        <p:tav tm="0">
                                          <p:val>
                                            <p:strVal val="ppt_w"/>
                                          </p:val>
                                        </p:tav>
                                        <p:tav tm="100000">
                                          <p:val>
                                            <p:fltVal val="0"/>
                                          </p:val>
                                        </p:tav>
                                      </p:tavLst>
                                    </p:anim>
                                    <p:anim calcmode="lin" valueType="num">
                                      <p:cBhvr>
                                        <p:cTn id="21" dur="250"/>
                                        <p:tgtEl>
                                          <p:spTgt spid="8"/>
                                        </p:tgtEl>
                                        <p:attrNameLst>
                                          <p:attrName>ppt_h</p:attrName>
                                        </p:attrNameLst>
                                      </p:cBhvr>
                                      <p:tavLst>
                                        <p:tav tm="0">
                                          <p:val>
                                            <p:strVal val="ppt_h"/>
                                          </p:val>
                                        </p:tav>
                                        <p:tav tm="100000">
                                          <p:val>
                                            <p:fltVal val="0"/>
                                          </p:val>
                                        </p:tav>
                                      </p:tavLst>
                                    </p:anim>
                                    <p:animEffect transition="out" filter="fade">
                                      <p:cBhvr>
                                        <p:cTn id="22" dur="250"/>
                                        <p:tgtEl>
                                          <p:spTgt spid="8"/>
                                        </p:tgtEl>
                                      </p:cBhvr>
                                    </p:animEffect>
                                    <p:set>
                                      <p:cBhvr>
                                        <p:cTn id="23"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221" y="1524001"/>
            <a:ext cx="11138346" cy="4602164"/>
          </a:xfrm>
        </p:spPr>
        <p:txBody>
          <a:bodyPr/>
          <a:lstStyle/>
          <a:p>
            <a:pPr>
              <a:lnSpc>
                <a:spcPct val="150000"/>
              </a:lnSpc>
              <a:buFont typeface="Arial" panose="020B0604020202020204" pitchFamily="34" charset="0"/>
              <a:buChar char="•"/>
            </a:pPr>
            <a:r>
              <a:rPr lang="en-US" sz="2800" b="0" dirty="0">
                <a:latin typeface="Arial Rounded MT Bold" panose="020F0704030504030204" pitchFamily="34" charset="0"/>
              </a:rPr>
              <a:t>The identification of deficits &amp; a screening for frailty provide the chance to highlight the </a:t>
            </a:r>
            <a:r>
              <a:rPr lang="en-US" sz="2800" b="0" dirty="0">
                <a:solidFill>
                  <a:srgbClr val="FF0000"/>
                </a:solidFill>
                <a:latin typeface="Arial Rounded MT Bold" panose="020F0704030504030204" pitchFamily="34" charset="0"/>
              </a:rPr>
              <a:t>potentially modifiable components </a:t>
            </a:r>
            <a:r>
              <a:rPr lang="en-US" sz="2800" b="0" dirty="0">
                <a:latin typeface="Arial Rounded MT Bold" panose="020F0704030504030204" pitchFamily="34" charset="0"/>
              </a:rPr>
              <a:t>of frailty, &amp;, when identified, to provide a better definition of patient risk. </a:t>
            </a:r>
          </a:p>
        </p:txBody>
      </p:sp>
      <p:sp>
        <p:nvSpPr>
          <p:cNvPr id="4" name="Slide Number Placeholder 3"/>
          <p:cNvSpPr>
            <a:spLocks noGrp="1"/>
          </p:cNvSpPr>
          <p:nvPr>
            <p:ph type="sldNum" sz="quarter" idx="12"/>
          </p:nvPr>
        </p:nvSpPr>
        <p:spPr/>
        <p:txBody>
          <a:bodyPr/>
          <a:lstStyle/>
          <a:p>
            <a:pPr>
              <a:defRPr/>
            </a:pPr>
            <a:fld id="{ED88EC6E-8FE7-437E-96DD-C10CEF9B52D6}" type="slidenum">
              <a:rPr lang="en-US" smtClean="0"/>
              <a:pPr>
                <a:defRPr/>
              </a:pPr>
              <a:t>11</a:t>
            </a:fld>
            <a:endParaRPr lang="en-US"/>
          </a:p>
        </p:txBody>
      </p:sp>
      <p:sp>
        <p:nvSpPr>
          <p:cNvPr id="5" name="Title 1"/>
          <p:cNvSpPr txBox="1">
            <a:spLocks/>
          </p:cNvSpPr>
          <p:nvPr/>
        </p:nvSpPr>
        <p:spPr>
          <a:xfrm>
            <a:off x="2277979" y="136358"/>
            <a:ext cx="7721600" cy="1371600"/>
          </a:xfrm>
          <a:prstGeom prst="rect">
            <a:avLst/>
          </a:prstGeom>
        </p:spPr>
        <p:txBody>
          <a:bodyPr vert="horz" lIns="91440" tIns="45720" rIns="91440" bIns="45720" rtlCol="0" anchor="b">
            <a:norm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algn="ctr"/>
            <a:r>
              <a:rPr lang="en-US" sz="4800"/>
              <a:t>Frailty</a:t>
            </a:r>
            <a:endParaRPr lang="fa-IR" sz="4800" dirty="0"/>
          </a:p>
        </p:txBody>
      </p:sp>
      <p:sp>
        <p:nvSpPr>
          <p:cNvPr id="6" name="TextBox 5"/>
          <p:cNvSpPr txBox="1"/>
          <p:nvPr/>
        </p:nvSpPr>
        <p:spPr>
          <a:xfrm>
            <a:off x="4494463" y="6488668"/>
            <a:ext cx="3288632" cy="369332"/>
          </a:xfrm>
          <a:prstGeom prst="rect">
            <a:avLst/>
          </a:prstGeom>
          <a:noFill/>
          <a:ln w="28575">
            <a:solidFill>
              <a:srgbClr val="002060"/>
            </a:solidFill>
          </a:ln>
        </p:spPr>
        <p:txBody>
          <a:bodyPr wrap="square" rtlCol="1">
            <a:spAutoFit/>
          </a:bodyPr>
          <a:lstStyle/>
          <a:p>
            <a:pPr algn="ctr"/>
            <a:r>
              <a:rPr lang="en-US" b="1" dirty="0" err="1">
                <a:solidFill>
                  <a:srgbClr val="002060"/>
                </a:solidFill>
              </a:rPr>
              <a:t>Gusti</a:t>
            </a:r>
            <a:r>
              <a:rPr lang="en-US" b="1" dirty="0">
                <a:solidFill>
                  <a:srgbClr val="002060"/>
                </a:solidFill>
              </a:rPr>
              <a:t> L. Drugs &amp; aging.2022</a:t>
            </a:r>
            <a:endParaRPr lang="fa-IR" b="1" dirty="0">
              <a:solidFill>
                <a:srgbClr val="002060"/>
              </a:solidFill>
            </a:endParaRPr>
          </a:p>
        </p:txBody>
      </p:sp>
    </p:spTree>
    <p:extLst>
      <p:ext uri="{BB962C8B-B14F-4D97-AF65-F5344CB8AC3E}">
        <p14:creationId xmlns:p14="http://schemas.microsoft.com/office/powerpoint/2010/main" val="4174103279"/>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305" y="1090863"/>
            <a:ext cx="11106261" cy="5035302"/>
          </a:xfrm>
        </p:spPr>
        <p:txBody>
          <a:bodyPr/>
          <a:lstStyle/>
          <a:p>
            <a:pPr lvl="1">
              <a:lnSpc>
                <a:spcPct val="150000"/>
              </a:lnSpc>
            </a:pPr>
            <a:r>
              <a:rPr lang="en-US" sz="2400" dirty="0">
                <a:latin typeface="Arial Rounded MT Bold" panose="020F0704030504030204" pitchFamily="34" charset="0"/>
              </a:rPr>
              <a:t>N</a:t>
            </a:r>
            <a:r>
              <a:rPr lang="en-US" sz="2400" b="0" dirty="0">
                <a:latin typeface="Arial Rounded MT Bold" panose="020F0704030504030204" pitchFamily="34" charset="0"/>
              </a:rPr>
              <a:t>utrition</a:t>
            </a:r>
          </a:p>
          <a:p>
            <a:pPr lvl="1">
              <a:lnSpc>
                <a:spcPct val="150000"/>
              </a:lnSpc>
            </a:pPr>
            <a:r>
              <a:rPr lang="en-US" sz="2400" b="0" dirty="0">
                <a:latin typeface="Arial Rounded MT Bold" panose="020F0704030504030204" pitchFamily="34" charset="0"/>
              </a:rPr>
              <a:t>Exercise</a:t>
            </a:r>
          </a:p>
          <a:p>
            <a:pPr lvl="1">
              <a:lnSpc>
                <a:spcPct val="150000"/>
              </a:lnSpc>
            </a:pPr>
            <a:r>
              <a:rPr lang="en-US" sz="2400" dirty="0">
                <a:latin typeface="Arial Rounded MT Bold" panose="020F0704030504030204" pitchFamily="34" charset="0"/>
              </a:rPr>
              <a:t>C</a:t>
            </a:r>
            <a:r>
              <a:rPr lang="en-US" sz="2400" b="0" dirty="0">
                <a:latin typeface="Arial Rounded MT Bold" panose="020F0704030504030204" pitchFamily="34" charset="0"/>
              </a:rPr>
              <a:t>ognitive/ emotional support</a:t>
            </a:r>
          </a:p>
          <a:p>
            <a:pPr lvl="1">
              <a:lnSpc>
                <a:spcPct val="150000"/>
              </a:lnSpc>
            </a:pPr>
            <a:r>
              <a:rPr lang="en-US" sz="2400" b="0" dirty="0">
                <a:latin typeface="Arial Rounded MT Bold" panose="020F0704030504030204" pitchFamily="34" charset="0"/>
              </a:rPr>
              <a:t>A multicomponent rehabilitation program when needed</a:t>
            </a:r>
          </a:p>
          <a:p>
            <a:pPr lvl="1">
              <a:lnSpc>
                <a:spcPct val="150000"/>
              </a:lnSpc>
            </a:pPr>
            <a:r>
              <a:rPr lang="en-US" sz="2400" b="0" dirty="0">
                <a:latin typeface="Arial Rounded MT Bold" panose="020F0704030504030204" pitchFamily="34" charset="0"/>
              </a:rPr>
              <a:t>Focus on environmental aspects to reduce falls</a:t>
            </a:r>
          </a:p>
          <a:p>
            <a:pPr lvl="1">
              <a:lnSpc>
                <a:spcPct val="150000"/>
              </a:lnSpc>
            </a:pPr>
            <a:r>
              <a:rPr lang="en-US" sz="2400" dirty="0">
                <a:latin typeface="Arial Rounded MT Bold" panose="020F0704030504030204" pitchFamily="34" charset="0"/>
              </a:rPr>
              <a:t>A</a:t>
            </a:r>
            <a:r>
              <a:rPr lang="en-US" sz="2400" b="0" dirty="0">
                <a:latin typeface="Arial Rounded MT Bold" panose="020F0704030504030204" pitchFamily="34" charset="0"/>
              </a:rPr>
              <a:t> guarantee of social support</a:t>
            </a:r>
          </a:p>
          <a:p>
            <a:pPr lvl="1">
              <a:lnSpc>
                <a:spcPct val="150000"/>
              </a:lnSpc>
            </a:pPr>
            <a:r>
              <a:rPr lang="en-US" sz="2400" b="0" dirty="0">
                <a:latin typeface="Arial Rounded MT Bold" panose="020F0704030504030204" pitchFamily="34" charset="0"/>
              </a:rPr>
              <a:t>Targeting of inappropriate polypharmacy</a:t>
            </a:r>
          </a:p>
          <a:p>
            <a:pPr lvl="1">
              <a:lnSpc>
                <a:spcPct val="150000"/>
              </a:lnSpc>
            </a:pPr>
            <a:r>
              <a:rPr lang="en-US" sz="2400" b="0" dirty="0">
                <a:latin typeface="Arial Rounded MT Bold" panose="020F0704030504030204" pitchFamily="34" charset="0"/>
              </a:rPr>
              <a:t> Reducing hospitalization periods when needed</a:t>
            </a:r>
            <a:endParaRPr lang="fa-IR" sz="2400" b="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pPr>
              <a:defRPr/>
            </a:pPr>
            <a:fld id="{ED88EC6E-8FE7-437E-96DD-C10CEF9B52D6}" type="slidenum">
              <a:rPr lang="en-US" smtClean="0"/>
              <a:pPr>
                <a:defRPr/>
              </a:pPr>
              <a:t>12</a:t>
            </a:fld>
            <a:endParaRPr lang="en-US"/>
          </a:p>
        </p:txBody>
      </p:sp>
      <p:sp>
        <p:nvSpPr>
          <p:cNvPr id="5" name="Title 1"/>
          <p:cNvSpPr txBox="1">
            <a:spLocks/>
          </p:cNvSpPr>
          <p:nvPr/>
        </p:nvSpPr>
        <p:spPr>
          <a:xfrm>
            <a:off x="753979" y="-160421"/>
            <a:ext cx="10849587" cy="1371600"/>
          </a:xfrm>
          <a:prstGeom prst="rect">
            <a:avLst/>
          </a:prstGeom>
        </p:spPr>
        <p:txBody>
          <a:bodyPr vert="horz" lIns="91440" tIns="45720" rIns="91440" bIns="45720" rtlCol="0" anchor="b">
            <a:normAutofit fontScale="70000" lnSpcReduction="20000"/>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algn="ctr">
              <a:lnSpc>
                <a:spcPct val="150000"/>
              </a:lnSpc>
            </a:pPr>
            <a:r>
              <a:rPr lang="en-US" sz="4800" dirty="0">
                <a:latin typeface="Arial Rounded MT Bold" panose="020F0704030504030204" pitchFamily="34" charset="0"/>
              </a:rPr>
              <a:t>General support &amp; management of frailty </a:t>
            </a:r>
          </a:p>
        </p:txBody>
      </p:sp>
      <p:sp>
        <p:nvSpPr>
          <p:cNvPr id="6" name="TextBox 5"/>
          <p:cNvSpPr txBox="1"/>
          <p:nvPr/>
        </p:nvSpPr>
        <p:spPr>
          <a:xfrm>
            <a:off x="4494463" y="6488668"/>
            <a:ext cx="3288632" cy="369332"/>
          </a:xfrm>
          <a:prstGeom prst="rect">
            <a:avLst/>
          </a:prstGeom>
          <a:noFill/>
          <a:ln w="28575">
            <a:solidFill>
              <a:srgbClr val="002060"/>
            </a:solidFill>
          </a:ln>
        </p:spPr>
        <p:txBody>
          <a:bodyPr wrap="square" rtlCol="1">
            <a:spAutoFit/>
          </a:bodyPr>
          <a:lstStyle/>
          <a:p>
            <a:pPr algn="ctr"/>
            <a:r>
              <a:rPr lang="en-US" b="1" dirty="0" err="1">
                <a:solidFill>
                  <a:srgbClr val="002060"/>
                </a:solidFill>
              </a:rPr>
              <a:t>Gusti</a:t>
            </a:r>
            <a:r>
              <a:rPr lang="en-US" b="1" dirty="0">
                <a:solidFill>
                  <a:srgbClr val="002060"/>
                </a:solidFill>
              </a:rPr>
              <a:t> L. Drugs &amp; aging.2022</a:t>
            </a:r>
            <a:endParaRPr lang="fa-IR" b="1" dirty="0">
              <a:solidFill>
                <a:srgbClr val="002060"/>
              </a:solidFill>
            </a:endParaRPr>
          </a:p>
        </p:txBody>
      </p:sp>
    </p:spTree>
    <p:extLst>
      <p:ext uri="{BB962C8B-B14F-4D97-AF65-F5344CB8AC3E}">
        <p14:creationId xmlns:p14="http://schemas.microsoft.com/office/powerpoint/2010/main" val="833601308"/>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400"/>
            <a:ext cx="10993967" cy="1371600"/>
          </a:xfrm>
        </p:spPr>
        <p:txBody>
          <a:bodyPr/>
          <a:lstStyle/>
          <a:p>
            <a:pPr algn="ctr"/>
            <a:r>
              <a:rPr lang="en-US" sz="4400" dirty="0"/>
              <a:t>Htn &amp; FRAILTY</a:t>
            </a:r>
            <a:endParaRPr lang="fa-IR" sz="4400" dirty="0"/>
          </a:p>
        </p:txBody>
      </p:sp>
      <p:sp>
        <p:nvSpPr>
          <p:cNvPr id="3" name="Content Placeholder 2"/>
          <p:cNvSpPr>
            <a:spLocks noGrp="1"/>
          </p:cNvSpPr>
          <p:nvPr>
            <p:ph idx="1"/>
          </p:nvPr>
        </p:nvSpPr>
        <p:spPr>
          <a:xfrm>
            <a:off x="609600" y="1752601"/>
            <a:ext cx="10744200" cy="4373563"/>
          </a:xfrm>
        </p:spPr>
        <p:txBody>
          <a:bodyPr/>
          <a:lstStyle/>
          <a:p>
            <a:pPr>
              <a:lnSpc>
                <a:spcPct val="150000"/>
              </a:lnSpc>
              <a:buClr>
                <a:srgbClr val="FF0000"/>
              </a:buClr>
              <a:buFont typeface="Wingdings" panose="05000000000000000000" pitchFamily="2" charset="2"/>
              <a:buChar char="§"/>
            </a:pPr>
            <a:r>
              <a:rPr lang="en-US" sz="2800" dirty="0"/>
              <a:t>The prevalence of HTN is up to </a:t>
            </a:r>
            <a:r>
              <a:rPr lang="en-US" sz="2800" dirty="0">
                <a:solidFill>
                  <a:srgbClr val="FF0000"/>
                </a:solidFill>
              </a:rPr>
              <a:t>80%</a:t>
            </a:r>
            <a:r>
              <a:rPr lang="en-US" sz="2800" dirty="0"/>
              <a:t> in patients with frailty &amp; appears to be significantly associated with lower cognitive performance &amp; sedentary habits. </a:t>
            </a:r>
          </a:p>
          <a:p>
            <a:pPr>
              <a:lnSpc>
                <a:spcPct val="150000"/>
              </a:lnSpc>
              <a:buClr>
                <a:srgbClr val="FF0000"/>
              </a:buClr>
              <a:buFont typeface="Wingdings" panose="05000000000000000000" pitchFamily="2" charset="2"/>
              <a:buChar char="§"/>
            </a:pPr>
            <a:r>
              <a:rPr lang="en-US" sz="2800" dirty="0"/>
              <a:t>Patients with frailty may present with both low &amp; high BP values, with a typical </a:t>
            </a:r>
            <a:r>
              <a:rPr lang="en-US" sz="2800" dirty="0">
                <a:solidFill>
                  <a:srgbClr val="FF0000"/>
                </a:solidFill>
              </a:rPr>
              <a:t>U-shaped</a:t>
            </a:r>
            <a:r>
              <a:rPr lang="en-US" sz="2800" dirty="0"/>
              <a:t> relationship. </a:t>
            </a:r>
            <a:endParaRPr lang="fa-IR" sz="2800" dirty="0"/>
          </a:p>
        </p:txBody>
      </p:sp>
      <p:sp>
        <p:nvSpPr>
          <p:cNvPr id="4" name="Slide Number Placeholder 3"/>
          <p:cNvSpPr>
            <a:spLocks noGrp="1"/>
          </p:cNvSpPr>
          <p:nvPr>
            <p:ph type="sldNum" sz="quarter" idx="12"/>
          </p:nvPr>
        </p:nvSpPr>
        <p:spPr/>
        <p:txBody>
          <a:bodyPr/>
          <a:lstStyle/>
          <a:p>
            <a:pPr>
              <a:defRPr/>
            </a:pPr>
            <a:fld id="{ED88EC6E-8FE7-437E-96DD-C10CEF9B52D6}" type="slidenum">
              <a:rPr lang="en-US" smtClean="0"/>
              <a:pPr>
                <a:defRPr/>
              </a:pPr>
              <a:t>13</a:t>
            </a:fld>
            <a:endParaRPr lang="en-US"/>
          </a:p>
        </p:txBody>
      </p:sp>
      <p:sp>
        <p:nvSpPr>
          <p:cNvPr id="5" name="TextBox 4"/>
          <p:cNvSpPr txBox="1"/>
          <p:nvPr/>
        </p:nvSpPr>
        <p:spPr>
          <a:xfrm>
            <a:off x="4494463" y="6488668"/>
            <a:ext cx="3288632" cy="369332"/>
          </a:xfrm>
          <a:prstGeom prst="rect">
            <a:avLst/>
          </a:prstGeom>
          <a:noFill/>
          <a:ln w="28575">
            <a:solidFill>
              <a:srgbClr val="002060"/>
            </a:solidFill>
          </a:ln>
        </p:spPr>
        <p:txBody>
          <a:bodyPr wrap="square" rtlCol="1">
            <a:spAutoFit/>
          </a:bodyPr>
          <a:lstStyle/>
          <a:p>
            <a:pPr algn="ctr"/>
            <a:r>
              <a:rPr lang="en-US" b="1" dirty="0" err="1">
                <a:solidFill>
                  <a:srgbClr val="002060"/>
                </a:solidFill>
              </a:rPr>
              <a:t>Gusti</a:t>
            </a:r>
            <a:r>
              <a:rPr lang="en-US" b="1" dirty="0">
                <a:solidFill>
                  <a:srgbClr val="002060"/>
                </a:solidFill>
              </a:rPr>
              <a:t> L. Drugs &amp; aging.2022</a:t>
            </a:r>
            <a:endParaRPr lang="fa-IR" b="1" dirty="0">
              <a:solidFill>
                <a:srgbClr val="002060"/>
              </a:solidFill>
            </a:endParaRPr>
          </a:p>
        </p:txBody>
      </p:sp>
    </p:spTree>
    <p:extLst>
      <p:ext uri="{BB962C8B-B14F-4D97-AF65-F5344CB8AC3E}">
        <p14:creationId xmlns:p14="http://schemas.microsoft.com/office/powerpoint/2010/main" val="11056442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752601"/>
            <a:ext cx="10860505" cy="4373563"/>
          </a:xfrm>
        </p:spPr>
        <p:txBody>
          <a:bodyPr/>
          <a:lstStyle/>
          <a:p>
            <a:pPr>
              <a:buClr>
                <a:schemeClr val="tx2"/>
              </a:buClr>
              <a:buSzPct val="140000"/>
              <a:buFont typeface="Arial" panose="020B0604020202020204" pitchFamily="34" charset="0"/>
              <a:buChar char="•"/>
            </a:pPr>
            <a:r>
              <a:rPr lang="en-US" sz="2400" dirty="0"/>
              <a:t>There is still </a:t>
            </a:r>
            <a:r>
              <a:rPr lang="en-US" sz="2400" dirty="0">
                <a:solidFill>
                  <a:srgbClr val="FF0000"/>
                </a:solidFill>
              </a:rPr>
              <a:t>insufficient</a:t>
            </a:r>
            <a:r>
              <a:rPr lang="en-US" sz="2400" dirty="0"/>
              <a:t> evidence to establish a BP target in the elderly.</a:t>
            </a:r>
          </a:p>
          <a:p>
            <a:pPr>
              <a:buClr>
                <a:schemeClr val="tx2"/>
              </a:buClr>
              <a:buSzPct val="140000"/>
              <a:buFont typeface="Arial" panose="020B0604020202020204" pitchFamily="34" charset="0"/>
              <a:buChar char="•"/>
            </a:pPr>
            <a:r>
              <a:rPr lang="en-US" sz="2400" dirty="0"/>
              <a:t>This population, especially patients with frailty, are </a:t>
            </a:r>
            <a:r>
              <a:rPr lang="en-US" sz="2400" dirty="0">
                <a:solidFill>
                  <a:srgbClr val="FF0000"/>
                </a:solidFill>
              </a:rPr>
              <a:t>often excluded </a:t>
            </a:r>
            <a:r>
              <a:rPr lang="en-US" sz="2400" dirty="0"/>
              <a:t>from trials or are without precise identification in most studies.</a:t>
            </a:r>
          </a:p>
          <a:p>
            <a:pPr>
              <a:buClr>
                <a:schemeClr val="tx2"/>
              </a:buClr>
              <a:buSzPct val="140000"/>
              <a:buFont typeface="Arial" panose="020B0604020202020204" pitchFamily="34" charset="0"/>
              <a:buChar char="•"/>
            </a:pPr>
            <a:r>
              <a:rPr lang="en-US" sz="2400" dirty="0"/>
              <a:t>However, particular subgroups of frail older persons underrepresented in clinical research are those who are </a:t>
            </a:r>
            <a:r>
              <a:rPr lang="en-US" sz="2400" dirty="0">
                <a:solidFill>
                  <a:srgbClr val="FF0000"/>
                </a:solidFill>
              </a:rPr>
              <a:t>institutionalized</a:t>
            </a:r>
            <a:r>
              <a:rPr lang="en-US" sz="2400" dirty="0"/>
              <a:t>, </a:t>
            </a:r>
            <a:r>
              <a:rPr lang="en-US" sz="2400" dirty="0">
                <a:solidFill>
                  <a:srgbClr val="FF0000"/>
                </a:solidFill>
              </a:rPr>
              <a:t>requiring nursing</a:t>
            </a:r>
            <a:r>
              <a:rPr lang="en-US" sz="2400" dirty="0"/>
              <a:t>, or </a:t>
            </a:r>
            <a:r>
              <a:rPr lang="en-US" sz="2400" dirty="0">
                <a:solidFill>
                  <a:srgbClr val="FF0000"/>
                </a:solidFill>
              </a:rPr>
              <a:t>with dementia</a:t>
            </a:r>
            <a:r>
              <a:rPr lang="en-US" sz="2400" dirty="0"/>
              <a:t>, with a marked ‘gap in evidence’.</a:t>
            </a:r>
          </a:p>
          <a:p>
            <a:pPr>
              <a:buClr>
                <a:schemeClr val="tx2"/>
              </a:buClr>
              <a:buSzPct val="140000"/>
              <a:buFont typeface="Arial" panose="020B0604020202020204" pitchFamily="34" charset="0"/>
              <a:buChar char="•"/>
            </a:pPr>
            <a:r>
              <a:rPr lang="en-US" sz="2400" dirty="0"/>
              <a:t> In addition, most large trials on HTN in older persons exclude patients with </a:t>
            </a:r>
            <a:r>
              <a:rPr lang="en-US" sz="2400" dirty="0">
                <a:solidFill>
                  <a:srgbClr val="FF0000"/>
                </a:solidFill>
              </a:rPr>
              <a:t>orthostatic hypotension</a:t>
            </a:r>
            <a:r>
              <a:rPr lang="en-US" sz="2400" dirty="0"/>
              <a:t>.</a:t>
            </a:r>
            <a:endParaRPr lang="fa-IR" sz="2400" dirty="0"/>
          </a:p>
        </p:txBody>
      </p:sp>
      <p:sp>
        <p:nvSpPr>
          <p:cNvPr id="4" name="Slide Number Placeholder 3"/>
          <p:cNvSpPr>
            <a:spLocks noGrp="1"/>
          </p:cNvSpPr>
          <p:nvPr>
            <p:ph type="sldNum" sz="quarter" idx="12"/>
          </p:nvPr>
        </p:nvSpPr>
        <p:spPr/>
        <p:txBody>
          <a:bodyPr/>
          <a:lstStyle/>
          <a:p>
            <a:pPr>
              <a:defRPr/>
            </a:pPr>
            <a:fld id="{ED88EC6E-8FE7-437E-96DD-C10CEF9B52D6}" type="slidenum">
              <a:rPr lang="en-US" smtClean="0"/>
              <a:pPr>
                <a:defRPr/>
              </a:pPr>
              <a:t>14</a:t>
            </a:fld>
            <a:endParaRPr lang="en-US"/>
          </a:p>
        </p:txBody>
      </p:sp>
      <p:sp>
        <p:nvSpPr>
          <p:cNvPr id="5" name="TextBox 4"/>
          <p:cNvSpPr txBox="1"/>
          <p:nvPr/>
        </p:nvSpPr>
        <p:spPr>
          <a:xfrm>
            <a:off x="4494463" y="6488668"/>
            <a:ext cx="3288632" cy="369332"/>
          </a:xfrm>
          <a:prstGeom prst="rect">
            <a:avLst/>
          </a:prstGeom>
          <a:noFill/>
          <a:ln w="28575">
            <a:solidFill>
              <a:srgbClr val="002060"/>
            </a:solidFill>
          </a:ln>
        </p:spPr>
        <p:txBody>
          <a:bodyPr wrap="square" rtlCol="1">
            <a:spAutoFit/>
          </a:bodyPr>
          <a:lstStyle/>
          <a:p>
            <a:pPr algn="ctr"/>
            <a:r>
              <a:rPr lang="en-US" b="1" dirty="0" err="1">
                <a:solidFill>
                  <a:srgbClr val="002060"/>
                </a:solidFill>
              </a:rPr>
              <a:t>Gusti</a:t>
            </a:r>
            <a:r>
              <a:rPr lang="en-US" b="1" dirty="0">
                <a:solidFill>
                  <a:srgbClr val="002060"/>
                </a:solidFill>
              </a:rPr>
              <a:t> L. Drugs &amp; aging.2022</a:t>
            </a:r>
            <a:endParaRPr lang="fa-IR" b="1" dirty="0">
              <a:solidFill>
                <a:srgbClr val="002060"/>
              </a:solidFill>
            </a:endParaRPr>
          </a:p>
        </p:txBody>
      </p:sp>
      <p:sp>
        <p:nvSpPr>
          <p:cNvPr id="6" name="Title 1"/>
          <p:cNvSpPr txBox="1">
            <a:spLocks/>
          </p:cNvSpPr>
          <p:nvPr/>
        </p:nvSpPr>
        <p:spPr>
          <a:xfrm>
            <a:off x="802105" y="152400"/>
            <a:ext cx="10801461" cy="1371600"/>
          </a:xfrm>
          <a:prstGeom prst="rect">
            <a:avLst/>
          </a:prstGeom>
        </p:spPr>
        <p:txBody>
          <a:bodyPr vert="horz" lIns="91440" tIns="45720" rIns="91440" bIns="45720" rtlCol="0" anchor="b">
            <a:norm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algn="ctr"/>
            <a:r>
              <a:rPr lang="en-US" sz="4400" dirty="0" err="1"/>
              <a:t>Htn</a:t>
            </a:r>
            <a:r>
              <a:rPr lang="en-US" sz="4400" dirty="0"/>
              <a:t> &amp; FRAILTY</a:t>
            </a:r>
            <a:endParaRPr lang="fa-IR" sz="4400" dirty="0"/>
          </a:p>
        </p:txBody>
      </p:sp>
    </p:spTree>
    <p:extLst>
      <p:ext uri="{BB962C8B-B14F-4D97-AF65-F5344CB8AC3E}">
        <p14:creationId xmlns:p14="http://schemas.microsoft.com/office/powerpoint/2010/main" val="30263921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78B86-28E2-A7DE-CCE5-5E24EC567C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C95AE1-DA49-194F-060F-A2ABC084097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F75174A-1466-5B6B-E26A-4B902A3107FD}"/>
              </a:ext>
            </a:extLst>
          </p:cNvPr>
          <p:cNvSpPr>
            <a:spLocks noGrp="1"/>
          </p:cNvSpPr>
          <p:nvPr>
            <p:ph type="sldNum" sz="quarter" idx="12"/>
          </p:nvPr>
        </p:nvSpPr>
        <p:spPr/>
        <p:txBody>
          <a:bodyPr/>
          <a:lstStyle/>
          <a:p>
            <a:pPr>
              <a:defRPr/>
            </a:pPr>
            <a:fld id="{ED88EC6E-8FE7-437E-96DD-C10CEF9B52D6}" type="slidenum">
              <a:rPr lang="en-US" smtClean="0"/>
              <a:pPr>
                <a:defRPr/>
              </a:pPr>
              <a:t>15</a:t>
            </a:fld>
            <a:endParaRPr lang="en-US"/>
          </a:p>
        </p:txBody>
      </p:sp>
      <p:pic>
        <p:nvPicPr>
          <p:cNvPr id="6" name="Picture 5">
            <a:extLst>
              <a:ext uri="{FF2B5EF4-FFF2-40B4-BE49-F238E27FC236}">
                <a16:creationId xmlns:a16="http://schemas.microsoft.com/office/drawing/2014/main" id="{E0ABBAA2-C126-6A42-D032-68C1427A7C87}"/>
              </a:ext>
            </a:extLst>
          </p:cNvPr>
          <p:cNvPicPr>
            <a:picLocks noChangeAspect="1"/>
          </p:cNvPicPr>
          <p:nvPr/>
        </p:nvPicPr>
        <p:blipFill rotWithShape="1">
          <a:blip r:embed="rId3"/>
          <a:srcRect l="33185" t="25554" r="12619" b="19842"/>
          <a:stretch/>
        </p:blipFill>
        <p:spPr>
          <a:xfrm>
            <a:off x="511629" y="312749"/>
            <a:ext cx="11201400" cy="6286041"/>
          </a:xfrm>
          <a:prstGeom prst="rect">
            <a:avLst/>
          </a:prstGeom>
        </p:spPr>
      </p:pic>
      <p:cxnSp>
        <p:nvCxnSpPr>
          <p:cNvPr id="7" name="Straight Connector 6">
            <a:extLst>
              <a:ext uri="{FF2B5EF4-FFF2-40B4-BE49-F238E27FC236}">
                <a16:creationId xmlns:a16="http://schemas.microsoft.com/office/drawing/2014/main" id="{59C41213-F0E9-E58C-4EAC-D22067896E8B}"/>
              </a:ext>
            </a:extLst>
          </p:cNvPr>
          <p:cNvCxnSpPr>
            <a:cxnSpLocks/>
          </p:cNvCxnSpPr>
          <p:nvPr/>
        </p:nvCxnSpPr>
        <p:spPr>
          <a:xfrm>
            <a:off x="718457" y="718457"/>
            <a:ext cx="1589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76579"/>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061E-3413-3829-9C3A-6096923E59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CF42A0-A6DF-FFB4-A013-D597E75015D4}"/>
              </a:ext>
            </a:extLst>
          </p:cNvPr>
          <p:cNvSpPr>
            <a:spLocks noGrp="1"/>
          </p:cNvSpPr>
          <p:nvPr>
            <p:ph idx="1"/>
          </p:nvPr>
        </p:nvSpPr>
        <p:spPr>
          <a:xfrm>
            <a:off x="332014" y="1524001"/>
            <a:ext cx="3200400" cy="2971800"/>
          </a:xfrm>
        </p:spPr>
        <p:txBody>
          <a:bodyPr/>
          <a:lstStyle/>
          <a:p>
            <a:pPr algn="ctr"/>
            <a:r>
              <a:rPr lang="en-US" sz="4000" dirty="0"/>
              <a:t>List of 36 deficits contained in the </a:t>
            </a:r>
            <a:r>
              <a:rPr lang="en-US" sz="4000" dirty="0" err="1"/>
              <a:t>eFI</a:t>
            </a:r>
            <a:endParaRPr lang="en-US" sz="2800" dirty="0"/>
          </a:p>
        </p:txBody>
      </p:sp>
      <p:sp>
        <p:nvSpPr>
          <p:cNvPr id="4" name="Slide Number Placeholder 3">
            <a:extLst>
              <a:ext uri="{FF2B5EF4-FFF2-40B4-BE49-F238E27FC236}">
                <a16:creationId xmlns:a16="http://schemas.microsoft.com/office/drawing/2014/main" id="{3AE7F3F5-1DCE-938F-19FC-6F470F979A0F}"/>
              </a:ext>
            </a:extLst>
          </p:cNvPr>
          <p:cNvSpPr>
            <a:spLocks noGrp="1"/>
          </p:cNvSpPr>
          <p:nvPr>
            <p:ph type="sldNum" sz="quarter" idx="12"/>
          </p:nvPr>
        </p:nvSpPr>
        <p:spPr/>
        <p:txBody>
          <a:bodyPr/>
          <a:lstStyle/>
          <a:p>
            <a:pPr>
              <a:defRPr/>
            </a:pPr>
            <a:fld id="{ED88EC6E-8FE7-437E-96DD-C10CEF9B52D6}" type="slidenum">
              <a:rPr lang="en-US" smtClean="0"/>
              <a:pPr>
                <a:defRPr/>
              </a:pPr>
              <a:t>16</a:t>
            </a:fld>
            <a:endParaRPr lang="en-US"/>
          </a:p>
        </p:txBody>
      </p:sp>
      <p:pic>
        <p:nvPicPr>
          <p:cNvPr id="6" name="Picture 5">
            <a:extLst>
              <a:ext uri="{FF2B5EF4-FFF2-40B4-BE49-F238E27FC236}">
                <a16:creationId xmlns:a16="http://schemas.microsoft.com/office/drawing/2014/main" id="{D0624D79-CE4B-8534-0FFA-3B85879DDD75}"/>
              </a:ext>
            </a:extLst>
          </p:cNvPr>
          <p:cNvPicPr>
            <a:picLocks noChangeAspect="1"/>
          </p:cNvPicPr>
          <p:nvPr/>
        </p:nvPicPr>
        <p:blipFill rotWithShape="1">
          <a:blip r:embed="rId3"/>
          <a:srcRect l="31875" t="32381" r="35714" b="21111"/>
          <a:stretch/>
        </p:blipFill>
        <p:spPr>
          <a:xfrm>
            <a:off x="3559629" y="19820"/>
            <a:ext cx="8447314" cy="6818359"/>
          </a:xfrm>
          <a:prstGeom prst="rect">
            <a:avLst/>
          </a:prstGeom>
        </p:spPr>
      </p:pic>
      <p:sp>
        <p:nvSpPr>
          <p:cNvPr id="7" name="TextBox 6">
            <a:extLst>
              <a:ext uri="{FF2B5EF4-FFF2-40B4-BE49-F238E27FC236}">
                <a16:creationId xmlns:a16="http://schemas.microsoft.com/office/drawing/2014/main" id="{177E9711-E80F-6A49-68C6-1C30D460FC0E}"/>
              </a:ext>
            </a:extLst>
          </p:cNvPr>
          <p:cNvSpPr txBox="1"/>
          <p:nvPr/>
        </p:nvSpPr>
        <p:spPr>
          <a:xfrm>
            <a:off x="8606670" y="6356907"/>
            <a:ext cx="3200400" cy="369332"/>
          </a:xfrm>
          <a:prstGeom prst="rect">
            <a:avLst/>
          </a:prstGeom>
          <a:noFill/>
          <a:ln w="28575">
            <a:solidFill>
              <a:srgbClr val="004990"/>
            </a:solidFill>
          </a:ln>
        </p:spPr>
        <p:txBody>
          <a:bodyPr wrap="square" rtlCol="0">
            <a:spAutoFit/>
          </a:bodyPr>
          <a:lstStyle/>
          <a:p>
            <a:pPr algn="ctr"/>
            <a:r>
              <a:rPr lang="en-US" dirty="0">
                <a:solidFill>
                  <a:srgbClr val="002060"/>
                </a:solidFill>
              </a:rPr>
              <a:t>Clegg A. Age &amp; Ageing. 2016</a:t>
            </a:r>
          </a:p>
        </p:txBody>
      </p:sp>
      <p:sp>
        <p:nvSpPr>
          <p:cNvPr id="8" name="TextBox 7">
            <a:extLst>
              <a:ext uri="{FF2B5EF4-FFF2-40B4-BE49-F238E27FC236}">
                <a16:creationId xmlns:a16="http://schemas.microsoft.com/office/drawing/2014/main" id="{5D01733C-DC3D-2142-23DC-CCB0F8E6E552}"/>
              </a:ext>
            </a:extLst>
          </p:cNvPr>
          <p:cNvSpPr txBox="1"/>
          <p:nvPr/>
        </p:nvSpPr>
        <p:spPr>
          <a:xfrm>
            <a:off x="101599" y="4518391"/>
            <a:ext cx="3842660" cy="1631216"/>
          </a:xfrm>
          <a:prstGeom prst="rect">
            <a:avLst/>
          </a:prstGeom>
          <a:noFill/>
          <a:ln>
            <a:solidFill>
              <a:srgbClr val="004990"/>
            </a:solidFill>
          </a:ln>
        </p:spPr>
        <p:txBody>
          <a:bodyPr wrap="square" rtlCol="0">
            <a:spAutoFit/>
          </a:bodyPr>
          <a:lstStyle/>
          <a:p>
            <a:r>
              <a:rPr lang="en-US" sz="2000" dirty="0"/>
              <a:t>FI scores of:</a:t>
            </a:r>
          </a:p>
          <a:p>
            <a:r>
              <a:rPr lang="en-US" sz="2000" dirty="0"/>
              <a:t>0–0.12 = fit </a:t>
            </a:r>
          </a:p>
          <a:p>
            <a:r>
              <a:rPr lang="en-US" sz="2000" dirty="0"/>
              <a:t>&gt;0.12–0.24 = mild frailty </a:t>
            </a:r>
          </a:p>
          <a:p>
            <a:r>
              <a:rPr lang="en-US" sz="2000" dirty="0"/>
              <a:t>&gt;0.24–0.36 = moderate frailty &gt;0.36 = severe frailty</a:t>
            </a:r>
          </a:p>
        </p:txBody>
      </p:sp>
    </p:spTree>
    <p:extLst>
      <p:ext uri="{BB962C8B-B14F-4D97-AF65-F5344CB8AC3E}">
        <p14:creationId xmlns:p14="http://schemas.microsoft.com/office/powerpoint/2010/main" val="757162195"/>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F1A6-4E27-4AA3-0D0C-F006822F122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5587A4E7-43B8-1CEC-95BD-2E619A6554A4}"/>
              </a:ext>
            </a:extLst>
          </p:cNvPr>
          <p:cNvSpPr>
            <a:spLocks noGrp="1"/>
          </p:cNvSpPr>
          <p:nvPr>
            <p:ph type="sldNum" sz="quarter" idx="12"/>
          </p:nvPr>
        </p:nvSpPr>
        <p:spPr/>
        <p:txBody>
          <a:bodyPr/>
          <a:lstStyle/>
          <a:p>
            <a:pPr>
              <a:defRPr/>
            </a:pPr>
            <a:fld id="{ED88EC6E-8FE7-437E-96DD-C10CEF9B52D6}" type="slidenum">
              <a:rPr lang="en-US" smtClean="0"/>
              <a:pPr>
                <a:defRPr/>
              </a:pPr>
              <a:t>17</a:t>
            </a:fld>
            <a:endParaRPr lang="en-US"/>
          </a:p>
        </p:txBody>
      </p:sp>
      <p:pic>
        <p:nvPicPr>
          <p:cNvPr id="6" name="Picture 5">
            <a:extLst>
              <a:ext uri="{FF2B5EF4-FFF2-40B4-BE49-F238E27FC236}">
                <a16:creationId xmlns:a16="http://schemas.microsoft.com/office/drawing/2014/main" id="{CD336E05-A3EC-1CA7-6C86-73A76C47A900}"/>
              </a:ext>
            </a:extLst>
          </p:cNvPr>
          <p:cNvPicPr>
            <a:picLocks noChangeAspect="1"/>
          </p:cNvPicPr>
          <p:nvPr/>
        </p:nvPicPr>
        <p:blipFill rotWithShape="1">
          <a:blip r:embed="rId3"/>
          <a:srcRect l="24851" t="19048" r="20773" b="6826"/>
          <a:stretch/>
        </p:blipFill>
        <p:spPr>
          <a:xfrm>
            <a:off x="101599" y="0"/>
            <a:ext cx="8839200" cy="6778171"/>
          </a:xfrm>
          <a:prstGeom prst="rect">
            <a:avLst/>
          </a:prstGeom>
        </p:spPr>
      </p:pic>
      <p:sp>
        <p:nvSpPr>
          <p:cNvPr id="3" name="Content Placeholder 2">
            <a:extLst>
              <a:ext uri="{FF2B5EF4-FFF2-40B4-BE49-F238E27FC236}">
                <a16:creationId xmlns:a16="http://schemas.microsoft.com/office/drawing/2014/main" id="{7824614D-C637-3FC3-3D44-FAE1C64AC0F6}"/>
              </a:ext>
            </a:extLst>
          </p:cNvPr>
          <p:cNvSpPr>
            <a:spLocks noGrp="1"/>
          </p:cNvSpPr>
          <p:nvPr>
            <p:ph idx="1"/>
          </p:nvPr>
        </p:nvSpPr>
        <p:spPr>
          <a:xfrm>
            <a:off x="8331200" y="1186543"/>
            <a:ext cx="3643088" cy="4669972"/>
          </a:xfrm>
          <a:ln w="28575">
            <a:solidFill>
              <a:schemeClr val="tx1"/>
            </a:solidFill>
          </a:ln>
        </p:spPr>
        <p:txBody>
          <a:bodyPr/>
          <a:lstStyle/>
          <a:p>
            <a:r>
              <a:rPr lang="en-US" sz="3200" i="0" dirty="0">
                <a:solidFill>
                  <a:srgbClr val="333333"/>
                </a:solidFill>
                <a:effectLst/>
                <a:latin typeface="Cambria" panose="02040503050406030204" pitchFamily="18" charset="0"/>
              </a:rPr>
              <a:t>5-year Kaplan–Meier survival curve for the outcome of mortality for categories of fit, mild frailty, moderate frailty &amp; severe frailty</a:t>
            </a:r>
            <a:endParaRPr lang="en-US" sz="3200" dirty="0"/>
          </a:p>
        </p:txBody>
      </p:sp>
      <p:sp>
        <p:nvSpPr>
          <p:cNvPr id="7" name="TextBox 6">
            <a:extLst>
              <a:ext uri="{FF2B5EF4-FFF2-40B4-BE49-F238E27FC236}">
                <a16:creationId xmlns:a16="http://schemas.microsoft.com/office/drawing/2014/main" id="{4775C5D7-9A7A-6A3C-3312-7FCD6C5BE63F}"/>
              </a:ext>
            </a:extLst>
          </p:cNvPr>
          <p:cNvSpPr txBox="1"/>
          <p:nvPr/>
        </p:nvSpPr>
        <p:spPr>
          <a:xfrm>
            <a:off x="8403167" y="6488668"/>
            <a:ext cx="3200400" cy="369332"/>
          </a:xfrm>
          <a:prstGeom prst="rect">
            <a:avLst/>
          </a:prstGeom>
          <a:noFill/>
          <a:ln w="28575">
            <a:solidFill>
              <a:srgbClr val="004990"/>
            </a:solidFill>
          </a:ln>
        </p:spPr>
        <p:txBody>
          <a:bodyPr wrap="square" rtlCol="0">
            <a:spAutoFit/>
          </a:bodyPr>
          <a:lstStyle/>
          <a:p>
            <a:pPr algn="ctr"/>
            <a:r>
              <a:rPr lang="en-US" dirty="0">
                <a:solidFill>
                  <a:srgbClr val="002060"/>
                </a:solidFill>
              </a:rPr>
              <a:t>Clegg A. Age &amp; Ageing. 2016</a:t>
            </a:r>
          </a:p>
        </p:txBody>
      </p:sp>
    </p:spTree>
    <p:extLst>
      <p:ext uri="{BB962C8B-B14F-4D97-AF65-F5344CB8AC3E}">
        <p14:creationId xmlns:p14="http://schemas.microsoft.com/office/powerpoint/2010/main" val="268900114"/>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41D8-7354-07B0-3DF3-0570227625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4EC395-F8C0-505B-AFA4-F843228A3AB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0B26676-CBCF-094B-97DD-E2167E8B1CC2}"/>
              </a:ext>
            </a:extLst>
          </p:cNvPr>
          <p:cNvSpPr>
            <a:spLocks noGrp="1"/>
          </p:cNvSpPr>
          <p:nvPr>
            <p:ph type="sldNum" sz="quarter" idx="12"/>
          </p:nvPr>
        </p:nvSpPr>
        <p:spPr/>
        <p:txBody>
          <a:bodyPr/>
          <a:lstStyle/>
          <a:p>
            <a:pPr>
              <a:defRPr/>
            </a:pPr>
            <a:fld id="{ED88EC6E-8FE7-437E-96DD-C10CEF9B52D6}" type="slidenum">
              <a:rPr lang="en-US" smtClean="0"/>
              <a:pPr>
                <a:defRPr/>
              </a:pPr>
              <a:t>18</a:t>
            </a:fld>
            <a:endParaRPr lang="en-US"/>
          </a:p>
        </p:txBody>
      </p:sp>
      <p:pic>
        <p:nvPicPr>
          <p:cNvPr id="6" name="Picture 5">
            <a:extLst>
              <a:ext uri="{FF2B5EF4-FFF2-40B4-BE49-F238E27FC236}">
                <a16:creationId xmlns:a16="http://schemas.microsoft.com/office/drawing/2014/main" id="{DBAC72D8-B277-7D25-B1E9-2B56497D89A7}"/>
              </a:ext>
            </a:extLst>
          </p:cNvPr>
          <p:cNvPicPr>
            <a:picLocks noChangeAspect="1"/>
          </p:cNvPicPr>
          <p:nvPr/>
        </p:nvPicPr>
        <p:blipFill rotWithShape="1">
          <a:blip r:embed="rId3"/>
          <a:srcRect t="17460" r="17679" b="6349"/>
          <a:stretch/>
        </p:blipFill>
        <p:spPr>
          <a:xfrm>
            <a:off x="0" y="-1"/>
            <a:ext cx="12023045" cy="6726240"/>
          </a:xfrm>
          <a:prstGeom prst="rect">
            <a:avLst/>
          </a:prstGeom>
        </p:spPr>
      </p:pic>
    </p:spTree>
    <p:extLst>
      <p:ext uri="{BB962C8B-B14F-4D97-AF65-F5344CB8AC3E}">
        <p14:creationId xmlns:p14="http://schemas.microsoft.com/office/powerpoint/2010/main" val="2201370720"/>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4D26-BD23-925E-DC8B-B94B8AAF73A1}"/>
              </a:ext>
            </a:extLst>
          </p:cNvPr>
          <p:cNvSpPr>
            <a:spLocks noGrp="1"/>
          </p:cNvSpPr>
          <p:nvPr>
            <p:ph type="title"/>
          </p:nvPr>
        </p:nvSpPr>
        <p:spPr>
          <a:xfrm>
            <a:off x="609600" y="152400"/>
            <a:ext cx="11288486" cy="1099457"/>
          </a:xfrm>
        </p:spPr>
        <p:txBody>
          <a:bodyPr>
            <a:normAutofit/>
          </a:bodyPr>
          <a:lstStyle/>
          <a:p>
            <a:pPr algn="ctr"/>
            <a:r>
              <a:rPr lang="en-US" sz="4400" dirty="0"/>
              <a:t>Conclusion</a:t>
            </a:r>
          </a:p>
        </p:txBody>
      </p:sp>
      <p:sp>
        <p:nvSpPr>
          <p:cNvPr id="3" name="Content Placeholder 2">
            <a:extLst>
              <a:ext uri="{FF2B5EF4-FFF2-40B4-BE49-F238E27FC236}">
                <a16:creationId xmlns:a16="http://schemas.microsoft.com/office/drawing/2014/main" id="{309C545E-90EC-B9A7-155D-DE56CE9EF4F5}"/>
              </a:ext>
            </a:extLst>
          </p:cNvPr>
          <p:cNvSpPr>
            <a:spLocks noGrp="1"/>
          </p:cNvSpPr>
          <p:nvPr>
            <p:ph idx="1"/>
          </p:nvPr>
        </p:nvSpPr>
        <p:spPr>
          <a:xfrm>
            <a:off x="609600" y="1328057"/>
            <a:ext cx="10744200" cy="5181600"/>
          </a:xfrm>
        </p:spPr>
        <p:txBody>
          <a:bodyPr/>
          <a:lstStyle/>
          <a:p>
            <a:pPr>
              <a:lnSpc>
                <a:spcPct val="150000"/>
              </a:lnSpc>
              <a:buFont typeface="Arial" panose="020B0604020202020204" pitchFamily="34" charset="0"/>
              <a:buChar char="•"/>
            </a:pPr>
            <a:r>
              <a:rPr lang="en-US" sz="2800" dirty="0"/>
              <a:t>We have developed &amp; externally validated an </a:t>
            </a:r>
            <a:r>
              <a:rPr lang="en-US" sz="2800" dirty="0" err="1"/>
              <a:t>eFI</a:t>
            </a:r>
            <a:r>
              <a:rPr lang="en-US" sz="2800" dirty="0"/>
              <a:t> using data from over </a:t>
            </a:r>
            <a:r>
              <a:rPr lang="en-US" sz="2800" dirty="0">
                <a:solidFill>
                  <a:srgbClr val="FF0000"/>
                </a:solidFill>
              </a:rPr>
              <a:t>900,000 UK </a:t>
            </a:r>
            <a:r>
              <a:rPr lang="en-US" sz="2800" dirty="0"/>
              <a:t>primary care patients. </a:t>
            </a:r>
          </a:p>
          <a:p>
            <a:pPr>
              <a:lnSpc>
                <a:spcPct val="150000"/>
              </a:lnSpc>
              <a:buFont typeface="Arial" panose="020B0604020202020204" pitchFamily="34" charset="0"/>
              <a:buChar char="•"/>
            </a:pPr>
            <a:r>
              <a:rPr lang="en-US" sz="2800" dirty="0"/>
              <a:t>It has potential for mapping to international standard coding systems. </a:t>
            </a:r>
          </a:p>
        </p:txBody>
      </p:sp>
      <p:sp>
        <p:nvSpPr>
          <p:cNvPr id="4" name="Slide Number Placeholder 3">
            <a:extLst>
              <a:ext uri="{FF2B5EF4-FFF2-40B4-BE49-F238E27FC236}">
                <a16:creationId xmlns:a16="http://schemas.microsoft.com/office/drawing/2014/main" id="{9FBB5263-3645-4407-166B-FF4185CC96A5}"/>
              </a:ext>
            </a:extLst>
          </p:cNvPr>
          <p:cNvSpPr>
            <a:spLocks noGrp="1"/>
          </p:cNvSpPr>
          <p:nvPr>
            <p:ph type="sldNum" sz="quarter" idx="12"/>
          </p:nvPr>
        </p:nvSpPr>
        <p:spPr/>
        <p:txBody>
          <a:bodyPr/>
          <a:lstStyle/>
          <a:p>
            <a:pPr>
              <a:defRPr/>
            </a:pPr>
            <a:fld id="{ED88EC6E-8FE7-437E-96DD-C10CEF9B52D6}" type="slidenum">
              <a:rPr lang="en-US" smtClean="0"/>
              <a:pPr>
                <a:defRPr/>
              </a:pPr>
              <a:t>19</a:t>
            </a:fld>
            <a:endParaRPr lang="en-US"/>
          </a:p>
        </p:txBody>
      </p:sp>
      <p:sp>
        <p:nvSpPr>
          <p:cNvPr id="5" name="TextBox 4">
            <a:extLst>
              <a:ext uri="{FF2B5EF4-FFF2-40B4-BE49-F238E27FC236}">
                <a16:creationId xmlns:a16="http://schemas.microsoft.com/office/drawing/2014/main" id="{D1A126CD-2213-DE8A-D678-006D4BC7FC8B}"/>
              </a:ext>
            </a:extLst>
          </p:cNvPr>
          <p:cNvSpPr txBox="1"/>
          <p:nvPr/>
        </p:nvSpPr>
        <p:spPr>
          <a:xfrm>
            <a:off x="4381500" y="6401191"/>
            <a:ext cx="3200400" cy="369332"/>
          </a:xfrm>
          <a:prstGeom prst="rect">
            <a:avLst/>
          </a:prstGeom>
          <a:noFill/>
          <a:ln w="28575">
            <a:solidFill>
              <a:srgbClr val="004990"/>
            </a:solidFill>
          </a:ln>
        </p:spPr>
        <p:txBody>
          <a:bodyPr wrap="square" rtlCol="0">
            <a:spAutoFit/>
          </a:bodyPr>
          <a:lstStyle/>
          <a:p>
            <a:pPr algn="ctr"/>
            <a:r>
              <a:rPr lang="en-US" dirty="0">
                <a:solidFill>
                  <a:srgbClr val="002060"/>
                </a:solidFill>
              </a:rPr>
              <a:t>Clegg A. Age &amp; Ageing. 2016</a:t>
            </a:r>
          </a:p>
        </p:txBody>
      </p:sp>
    </p:spTree>
    <p:extLst>
      <p:ext uri="{BB962C8B-B14F-4D97-AF65-F5344CB8AC3E}">
        <p14:creationId xmlns:p14="http://schemas.microsoft.com/office/powerpoint/2010/main" val="722914390"/>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F0B0-3BC1-757E-19EE-9FBC39EF4624}"/>
              </a:ext>
            </a:extLst>
          </p:cNvPr>
          <p:cNvSpPr>
            <a:spLocks noGrp="1"/>
          </p:cNvSpPr>
          <p:nvPr>
            <p:ph type="title"/>
          </p:nvPr>
        </p:nvSpPr>
        <p:spPr>
          <a:xfrm>
            <a:off x="609600" y="-76200"/>
            <a:ext cx="10820400" cy="1371600"/>
          </a:xfrm>
        </p:spPr>
        <p:txBody>
          <a:bodyPr>
            <a:normAutofit/>
          </a:bodyPr>
          <a:lstStyle/>
          <a:p>
            <a:pPr algn="ctr"/>
            <a:r>
              <a:rPr lang="en-US" sz="4800" dirty="0"/>
              <a:t>Objects</a:t>
            </a:r>
          </a:p>
        </p:txBody>
      </p:sp>
      <p:sp>
        <p:nvSpPr>
          <p:cNvPr id="3" name="Content Placeholder 2">
            <a:extLst>
              <a:ext uri="{FF2B5EF4-FFF2-40B4-BE49-F238E27FC236}">
                <a16:creationId xmlns:a16="http://schemas.microsoft.com/office/drawing/2014/main" id="{DC042EEA-D799-13B4-FBD0-820D0771C792}"/>
              </a:ext>
            </a:extLst>
          </p:cNvPr>
          <p:cNvSpPr>
            <a:spLocks noGrp="1"/>
          </p:cNvSpPr>
          <p:nvPr>
            <p:ph idx="1"/>
          </p:nvPr>
        </p:nvSpPr>
        <p:spPr>
          <a:xfrm>
            <a:off x="1034142" y="1469571"/>
            <a:ext cx="9735457" cy="4656593"/>
          </a:xfrm>
        </p:spPr>
        <p:txBody>
          <a:bodyPr/>
          <a:lstStyle/>
          <a:p>
            <a:pPr marL="457200" indent="-457200">
              <a:buFont typeface="+mj-lt"/>
              <a:buAutoNum type="arabicPeriod"/>
            </a:pPr>
            <a:r>
              <a:rPr lang="en-US" sz="2800" dirty="0"/>
              <a:t>Case presentation</a:t>
            </a:r>
          </a:p>
          <a:p>
            <a:pPr marL="457200" indent="-457200">
              <a:buFont typeface="+mj-lt"/>
              <a:buAutoNum type="arabicPeriod"/>
            </a:pPr>
            <a:r>
              <a:rPr lang="en-US" sz="2800" dirty="0"/>
              <a:t>Introduction </a:t>
            </a:r>
          </a:p>
          <a:p>
            <a:pPr marL="457200" indent="-457200">
              <a:buFont typeface="+mj-lt"/>
              <a:buAutoNum type="arabicPeriod"/>
            </a:pPr>
            <a:r>
              <a:rPr lang="en-US" sz="2800" dirty="0"/>
              <a:t>Frailty</a:t>
            </a:r>
          </a:p>
          <a:p>
            <a:pPr marL="457200" indent="-457200">
              <a:buFont typeface="+mj-lt"/>
              <a:buAutoNum type="arabicPeriod"/>
            </a:pPr>
            <a:r>
              <a:rPr lang="en-US" sz="2800" dirty="0"/>
              <a:t>HTN &amp; Frailty</a:t>
            </a:r>
          </a:p>
          <a:p>
            <a:pPr marL="457200" indent="-457200">
              <a:buFont typeface="+mj-lt"/>
              <a:buAutoNum type="arabicPeriod"/>
            </a:pPr>
            <a:r>
              <a:rPr lang="en-US" sz="2800" dirty="0"/>
              <a:t>A systematic review of BP guidelines</a:t>
            </a:r>
          </a:p>
          <a:p>
            <a:pPr marL="457200" indent="-457200">
              <a:buFont typeface="+mj-lt"/>
              <a:buAutoNum type="arabicPeriod"/>
            </a:pPr>
            <a:r>
              <a:rPr lang="en-US" sz="2800" dirty="0"/>
              <a:t>Key points </a:t>
            </a:r>
          </a:p>
          <a:p>
            <a:pPr marL="457200" indent="-457200">
              <a:buFont typeface="+mj-lt"/>
              <a:buAutoNum type="arabicPeriod"/>
            </a:pPr>
            <a:r>
              <a:rPr lang="en-US" sz="2800" dirty="0"/>
              <a:t>Case presentation</a:t>
            </a:r>
          </a:p>
          <a:p>
            <a:pPr marL="457200" indent="-457200">
              <a:buFont typeface="+mj-lt"/>
              <a:buAutoNum type="arabicPeriod"/>
            </a:pPr>
            <a:endParaRPr lang="en-US" dirty="0"/>
          </a:p>
          <a:p>
            <a:pPr marL="457200" indent="-457200">
              <a:buFont typeface="+mj-lt"/>
              <a:buAutoNum type="arabicPeriod"/>
            </a:pPr>
            <a:endParaRPr lang="en-US" sz="2000" dirty="0"/>
          </a:p>
          <a:p>
            <a:pPr marL="457200" indent="-457200">
              <a:buFont typeface="+mj-lt"/>
              <a:buAutoNum type="arabicPeriod"/>
            </a:pPr>
            <a:endParaRPr lang="fa-IR" sz="2000" dirty="0"/>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B3E1432D-92DF-8634-5543-8AE137DA1FE5}"/>
              </a:ext>
            </a:extLst>
          </p:cNvPr>
          <p:cNvSpPr>
            <a:spLocks noGrp="1"/>
          </p:cNvSpPr>
          <p:nvPr>
            <p:ph type="sldNum" sz="quarter" idx="12"/>
          </p:nvPr>
        </p:nvSpPr>
        <p:spPr/>
        <p:txBody>
          <a:bodyPr/>
          <a:lstStyle/>
          <a:p>
            <a:pPr>
              <a:defRPr/>
            </a:pPr>
            <a:fld id="{ED88EC6E-8FE7-437E-96DD-C10CEF9B52D6}" type="slidenum">
              <a:rPr lang="en-US" smtClean="0"/>
              <a:pPr>
                <a:defRPr/>
              </a:pPr>
              <a:t>2</a:t>
            </a:fld>
            <a:endParaRPr lang="en-US"/>
          </a:p>
        </p:txBody>
      </p:sp>
    </p:spTree>
    <p:extLst>
      <p:ext uri="{BB962C8B-B14F-4D97-AF65-F5344CB8AC3E}">
        <p14:creationId xmlns:p14="http://schemas.microsoft.com/office/powerpoint/2010/main" val="2241222981"/>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4D26-BD23-925E-DC8B-B94B8AAF73A1}"/>
              </a:ext>
            </a:extLst>
          </p:cNvPr>
          <p:cNvSpPr>
            <a:spLocks noGrp="1"/>
          </p:cNvSpPr>
          <p:nvPr>
            <p:ph type="title"/>
          </p:nvPr>
        </p:nvSpPr>
        <p:spPr>
          <a:xfrm>
            <a:off x="609600" y="152400"/>
            <a:ext cx="11288486" cy="1099457"/>
          </a:xfrm>
        </p:spPr>
        <p:txBody>
          <a:bodyPr>
            <a:normAutofit/>
          </a:bodyPr>
          <a:lstStyle/>
          <a:p>
            <a:pPr algn="ctr"/>
            <a:r>
              <a:rPr lang="en-US" sz="4400" dirty="0"/>
              <a:t>Conclusion</a:t>
            </a:r>
          </a:p>
        </p:txBody>
      </p:sp>
      <p:sp>
        <p:nvSpPr>
          <p:cNvPr id="3" name="Content Placeholder 2">
            <a:extLst>
              <a:ext uri="{FF2B5EF4-FFF2-40B4-BE49-F238E27FC236}">
                <a16:creationId xmlns:a16="http://schemas.microsoft.com/office/drawing/2014/main" id="{309C545E-90EC-B9A7-155D-DE56CE9EF4F5}"/>
              </a:ext>
            </a:extLst>
          </p:cNvPr>
          <p:cNvSpPr>
            <a:spLocks noGrp="1"/>
          </p:cNvSpPr>
          <p:nvPr>
            <p:ph idx="1"/>
          </p:nvPr>
        </p:nvSpPr>
        <p:spPr>
          <a:xfrm>
            <a:off x="609600" y="1328057"/>
            <a:ext cx="10744200" cy="5181600"/>
          </a:xfrm>
        </p:spPr>
        <p:txBody>
          <a:bodyPr/>
          <a:lstStyle/>
          <a:p>
            <a:pPr>
              <a:lnSpc>
                <a:spcPct val="150000"/>
              </a:lnSpc>
              <a:buFont typeface="Arial" panose="020B0604020202020204" pitchFamily="34" charset="0"/>
              <a:buChar char="•"/>
            </a:pPr>
            <a:r>
              <a:rPr lang="en-US" sz="3200" dirty="0"/>
              <a:t>The </a:t>
            </a:r>
            <a:r>
              <a:rPr lang="en-US" sz="3200" dirty="0" err="1"/>
              <a:t>eFI</a:t>
            </a:r>
            <a:r>
              <a:rPr lang="en-US" sz="3200" dirty="0"/>
              <a:t> enables identification of older people who are </a:t>
            </a:r>
            <a:r>
              <a:rPr lang="en-US" sz="3200" dirty="0">
                <a:solidFill>
                  <a:srgbClr val="FF0000"/>
                </a:solidFill>
              </a:rPr>
              <a:t>fit</a:t>
            </a:r>
            <a:r>
              <a:rPr lang="en-US" sz="3200" dirty="0"/>
              <a:t>, &amp; those with </a:t>
            </a:r>
            <a:r>
              <a:rPr lang="en-US" sz="3200" dirty="0">
                <a:solidFill>
                  <a:srgbClr val="FF0000"/>
                </a:solidFill>
              </a:rPr>
              <a:t>mild, moderate &amp; severe </a:t>
            </a:r>
            <a:r>
              <a:rPr lang="en-US" sz="3200" dirty="0"/>
              <a:t>frailty. </a:t>
            </a:r>
          </a:p>
          <a:p>
            <a:pPr>
              <a:lnSpc>
                <a:spcPct val="150000"/>
              </a:lnSpc>
              <a:buFont typeface="Arial" panose="020B0604020202020204" pitchFamily="34" charset="0"/>
              <a:buChar char="•"/>
            </a:pPr>
            <a:r>
              <a:rPr lang="en-US" sz="3200" dirty="0"/>
              <a:t>Using the </a:t>
            </a:r>
            <a:r>
              <a:rPr lang="en-US" sz="3200" dirty="0" err="1"/>
              <a:t>eFI</a:t>
            </a:r>
            <a:r>
              <a:rPr lang="en-US" sz="3200" dirty="0"/>
              <a:t>, increasing severity of frailty identifies older people who are at </a:t>
            </a:r>
            <a:r>
              <a:rPr lang="en-US" sz="3200" dirty="0">
                <a:solidFill>
                  <a:srgbClr val="FF0000"/>
                </a:solidFill>
              </a:rPr>
              <a:t>increased risk </a:t>
            </a:r>
            <a:r>
              <a:rPr lang="en-US" sz="3200" dirty="0"/>
              <a:t>of future nursing home admission, hospitalization, longer length of hospital stay, &amp; mortality.</a:t>
            </a:r>
          </a:p>
        </p:txBody>
      </p:sp>
      <p:sp>
        <p:nvSpPr>
          <p:cNvPr id="4" name="Slide Number Placeholder 3">
            <a:extLst>
              <a:ext uri="{FF2B5EF4-FFF2-40B4-BE49-F238E27FC236}">
                <a16:creationId xmlns:a16="http://schemas.microsoft.com/office/drawing/2014/main" id="{9FBB5263-3645-4407-166B-FF4185CC96A5}"/>
              </a:ext>
            </a:extLst>
          </p:cNvPr>
          <p:cNvSpPr>
            <a:spLocks noGrp="1"/>
          </p:cNvSpPr>
          <p:nvPr>
            <p:ph type="sldNum" sz="quarter" idx="12"/>
          </p:nvPr>
        </p:nvSpPr>
        <p:spPr/>
        <p:txBody>
          <a:bodyPr/>
          <a:lstStyle/>
          <a:p>
            <a:pPr>
              <a:defRPr/>
            </a:pPr>
            <a:fld id="{ED88EC6E-8FE7-437E-96DD-C10CEF9B52D6}" type="slidenum">
              <a:rPr lang="en-US" smtClean="0"/>
              <a:pPr>
                <a:defRPr/>
              </a:pPr>
              <a:t>20</a:t>
            </a:fld>
            <a:endParaRPr lang="en-US"/>
          </a:p>
        </p:txBody>
      </p:sp>
      <p:sp>
        <p:nvSpPr>
          <p:cNvPr id="5" name="TextBox 4">
            <a:extLst>
              <a:ext uri="{FF2B5EF4-FFF2-40B4-BE49-F238E27FC236}">
                <a16:creationId xmlns:a16="http://schemas.microsoft.com/office/drawing/2014/main" id="{0E121455-9FC6-8871-BA03-A194F9F7D7FE}"/>
              </a:ext>
            </a:extLst>
          </p:cNvPr>
          <p:cNvSpPr txBox="1"/>
          <p:nvPr/>
        </p:nvSpPr>
        <p:spPr>
          <a:xfrm>
            <a:off x="4381500" y="6401191"/>
            <a:ext cx="3200400" cy="369332"/>
          </a:xfrm>
          <a:prstGeom prst="rect">
            <a:avLst/>
          </a:prstGeom>
          <a:noFill/>
          <a:ln w="28575">
            <a:solidFill>
              <a:srgbClr val="004990"/>
            </a:solidFill>
          </a:ln>
        </p:spPr>
        <p:txBody>
          <a:bodyPr wrap="square" rtlCol="0">
            <a:spAutoFit/>
          </a:bodyPr>
          <a:lstStyle/>
          <a:p>
            <a:pPr algn="ctr"/>
            <a:r>
              <a:rPr lang="en-US" dirty="0">
                <a:solidFill>
                  <a:srgbClr val="002060"/>
                </a:solidFill>
              </a:rPr>
              <a:t>Clegg A. Age &amp; Ageing. 2016</a:t>
            </a:r>
          </a:p>
        </p:txBody>
      </p:sp>
    </p:spTree>
    <p:extLst>
      <p:ext uri="{BB962C8B-B14F-4D97-AF65-F5344CB8AC3E}">
        <p14:creationId xmlns:p14="http://schemas.microsoft.com/office/powerpoint/2010/main" val="800561241"/>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02BE-A0D5-7B0D-2CF7-D110AD2005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134A43-B7C2-B4FF-BA7F-29B42B9A921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FA857A8-890E-E69D-F9FF-34BE144BC66D}"/>
              </a:ext>
            </a:extLst>
          </p:cNvPr>
          <p:cNvSpPr>
            <a:spLocks noGrp="1"/>
          </p:cNvSpPr>
          <p:nvPr>
            <p:ph type="sldNum" sz="quarter" idx="12"/>
          </p:nvPr>
        </p:nvSpPr>
        <p:spPr/>
        <p:txBody>
          <a:bodyPr/>
          <a:lstStyle/>
          <a:p>
            <a:pPr>
              <a:defRPr/>
            </a:pPr>
            <a:fld id="{ED88EC6E-8FE7-437E-96DD-C10CEF9B52D6}" type="slidenum">
              <a:rPr lang="en-US" smtClean="0"/>
              <a:pPr>
                <a:defRPr/>
              </a:pPr>
              <a:t>21</a:t>
            </a:fld>
            <a:endParaRPr lang="en-US"/>
          </a:p>
        </p:txBody>
      </p:sp>
      <p:pic>
        <p:nvPicPr>
          <p:cNvPr id="6" name="Picture 5">
            <a:extLst>
              <a:ext uri="{FF2B5EF4-FFF2-40B4-BE49-F238E27FC236}">
                <a16:creationId xmlns:a16="http://schemas.microsoft.com/office/drawing/2014/main" id="{32848EA4-C223-F4F2-53B2-9C096F03334B}"/>
              </a:ext>
            </a:extLst>
          </p:cNvPr>
          <p:cNvPicPr>
            <a:picLocks noChangeAspect="1"/>
          </p:cNvPicPr>
          <p:nvPr/>
        </p:nvPicPr>
        <p:blipFill rotWithShape="1">
          <a:blip r:embed="rId2"/>
          <a:srcRect l="32411" t="25555" r="12589" b="17460"/>
          <a:stretch/>
        </p:blipFill>
        <p:spPr>
          <a:xfrm>
            <a:off x="238125" y="514936"/>
            <a:ext cx="11476257" cy="6092691"/>
          </a:xfrm>
          <a:prstGeom prst="rect">
            <a:avLst/>
          </a:prstGeom>
        </p:spPr>
      </p:pic>
      <p:cxnSp>
        <p:nvCxnSpPr>
          <p:cNvPr id="9" name="Straight Connector 8">
            <a:extLst>
              <a:ext uri="{FF2B5EF4-FFF2-40B4-BE49-F238E27FC236}">
                <a16:creationId xmlns:a16="http://schemas.microsoft.com/office/drawing/2014/main" id="{269F2547-BE5C-11DD-B74D-F864E4425A88}"/>
              </a:ext>
            </a:extLst>
          </p:cNvPr>
          <p:cNvCxnSpPr>
            <a:cxnSpLocks/>
          </p:cNvCxnSpPr>
          <p:nvPr/>
        </p:nvCxnSpPr>
        <p:spPr>
          <a:xfrm>
            <a:off x="609600" y="892628"/>
            <a:ext cx="1589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555609"/>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39B86-E72E-A468-A474-E84A1863CC74}"/>
              </a:ext>
            </a:extLst>
          </p:cNvPr>
          <p:cNvSpPr>
            <a:spLocks noGrp="1"/>
          </p:cNvSpPr>
          <p:nvPr>
            <p:ph idx="1"/>
          </p:nvPr>
        </p:nvSpPr>
        <p:spPr/>
        <p:txBody>
          <a:bodyPr/>
          <a:lstStyle/>
          <a:p>
            <a:r>
              <a:rPr lang="en-US" dirty="0"/>
              <a:t>PRISMA flow chart of guideline selection process</a:t>
            </a:r>
          </a:p>
        </p:txBody>
      </p:sp>
      <p:sp>
        <p:nvSpPr>
          <p:cNvPr id="4" name="Slide Number Placeholder 3">
            <a:extLst>
              <a:ext uri="{FF2B5EF4-FFF2-40B4-BE49-F238E27FC236}">
                <a16:creationId xmlns:a16="http://schemas.microsoft.com/office/drawing/2014/main" id="{7BFB078F-14AE-1A80-F4A4-679C1A1B6E66}"/>
              </a:ext>
            </a:extLst>
          </p:cNvPr>
          <p:cNvSpPr>
            <a:spLocks noGrp="1"/>
          </p:cNvSpPr>
          <p:nvPr>
            <p:ph type="sldNum" sz="quarter" idx="12"/>
          </p:nvPr>
        </p:nvSpPr>
        <p:spPr/>
        <p:txBody>
          <a:bodyPr/>
          <a:lstStyle/>
          <a:p>
            <a:pPr>
              <a:defRPr/>
            </a:pPr>
            <a:fld id="{ED88EC6E-8FE7-437E-96DD-C10CEF9B52D6}" type="slidenum">
              <a:rPr lang="en-US" smtClean="0"/>
              <a:pPr>
                <a:defRPr/>
              </a:pPr>
              <a:t>22</a:t>
            </a:fld>
            <a:endParaRPr lang="en-US"/>
          </a:p>
        </p:txBody>
      </p:sp>
      <p:pic>
        <p:nvPicPr>
          <p:cNvPr id="6" name="Picture 5">
            <a:extLst>
              <a:ext uri="{FF2B5EF4-FFF2-40B4-BE49-F238E27FC236}">
                <a16:creationId xmlns:a16="http://schemas.microsoft.com/office/drawing/2014/main" id="{453A2DB0-1D47-C160-28A2-55054882DE6B}"/>
              </a:ext>
            </a:extLst>
          </p:cNvPr>
          <p:cNvPicPr>
            <a:picLocks noChangeAspect="1"/>
          </p:cNvPicPr>
          <p:nvPr/>
        </p:nvPicPr>
        <p:blipFill rotWithShape="1">
          <a:blip r:embed="rId3"/>
          <a:srcRect l="43840" t="22222" r="20624" b="10671"/>
          <a:stretch/>
        </p:blipFill>
        <p:spPr>
          <a:xfrm>
            <a:off x="195942" y="52538"/>
            <a:ext cx="8403772" cy="6752924"/>
          </a:xfrm>
          <a:prstGeom prst="rect">
            <a:avLst/>
          </a:prstGeom>
        </p:spPr>
      </p:pic>
      <p:sp>
        <p:nvSpPr>
          <p:cNvPr id="7" name="TextBox 6">
            <a:extLst>
              <a:ext uri="{FF2B5EF4-FFF2-40B4-BE49-F238E27FC236}">
                <a16:creationId xmlns:a16="http://schemas.microsoft.com/office/drawing/2014/main" id="{B6EA2BDF-9C85-6FE0-74A8-F37F14BFFDA5}"/>
              </a:ext>
            </a:extLst>
          </p:cNvPr>
          <p:cNvSpPr txBox="1"/>
          <p:nvPr/>
        </p:nvSpPr>
        <p:spPr>
          <a:xfrm>
            <a:off x="7394727" y="1928680"/>
            <a:ext cx="4452257" cy="1754326"/>
          </a:xfrm>
          <a:prstGeom prst="rect">
            <a:avLst/>
          </a:prstGeom>
          <a:noFill/>
        </p:spPr>
        <p:txBody>
          <a:bodyPr wrap="square" rtlCol="0">
            <a:spAutoFit/>
          </a:bodyPr>
          <a:lstStyle/>
          <a:p>
            <a:pPr algn="ctr"/>
            <a:r>
              <a:rPr lang="en-US" sz="3600" dirty="0">
                <a:solidFill>
                  <a:srgbClr val="002060"/>
                </a:solidFill>
              </a:rPr>
              <a:t>PRISMA flow chart of guideline selection process</a:t>
            </a:r>
            <a:endParaRPr lang="en-US" sz="3600" dirty="0"/>
          </a:p>
        </p:txBody>
      </p:sp>
      <p:sp>
        <p:nvSpPr>
          <p:cNvPr id="8" name="Oval 7">
            <a:extLst>
              <a:ext uri="{FF2B5EF4-FFF2-40B4-BE49-F238E27FC236}">
                <a16:creationId xmlns:a16="http://schemas.microsoft.com/office/drawing/2014/main" id="{BA77A930-5576-AC37-C924-939835159E8E}"/>
              </a:ext>
            </a:extLst>
          </p:cNvPr>
          <p:cNvSpPr/>
          <p:nvPr/>
        </p:nvSpPr>
        <p:spPr>
          <a:xfrm>
            <a:off x="5116286" y="5889171"/>
            <a:ext cx="566057" cy="2369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A2FD8AB-0695-4050-B178-F1CBF5E2EC55}"/>
              </a:ext>
            </a:extLst>
          </p:cNvPr>
          <p:cNvSpPr/>
          <p:nvPr/>
        </p:nvSpPr>
        <p:spPr>
          <a:xfrm>
            <a:off x="5682343" y="6434816"/>
            <a:ext cx="1012371" cy="2369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56145F-2DFB-65C8-9794-543E2963D4F5}"/>
              </a:ext>
            </a:extLst>
          </p:cNvPr>
          <p:cNvSpPr txBox="1"/>
          <p:nvPr/>
        </p:nvSpPr>
        <p:spPr>
          <a:xfrm>
            <a:off x="7223125" y="5757224"/>
            <a:ext cx="3635829" cy="646331"/>
          </a:xfrm>
          <a:prstGeom prst="rect">
            <a:avLst/>
          </a:prstGeom>
          <a:noFill/>
          <a:ln w="28575">
            <a:solidFill>
              <a:srgbClr val="FF0000"/>
            </a:solidFill>
          </a:ln>
        </p:spPr>
        <p:txBody>
          <a:bodyPr wrap="square" rtlCol="0">
            <a:spAutoFit/>
          </a:bodyPr>
          <a:lstStyle/>
          <a:p>
            <a:pPr algn="ctr"/>
            <a:r>
              <a:rPr lang="en-US" dirty="0"/>
              <a:t>Africa, Asia, Australia, Europe, North America, &amp; South America</a:t>
            </a:r>
          </a:p>
        </p:txBody>
      </p:sp>
      <p:sp>
        <p:nvSpPr>
          <p:cNvPr id="11" name="TextBox 10">
            <a:extLst>
              <a:ext uri="{FF2B5EF4-FFF2-40B4-BE49-F238E27FC236}">
                <a16:creationId xmlns:a16="http://schemas.microsoft.com/office/drawing/2014/main" id="{F3E71D50-1642-D4F6-0337-8082132F2A43}"/>
              </a:ext>
            </a:extLst>
          </p:cNvPr>
          <p:cNvSpPr txBox="1"/>
          <p:nvPr/>
        </p:nvSpPr>
        <p:spPr>
          <a:xfrm>
            <a:off x="8817429" y="6488672"/>
            <a:ext cx="3265714" cy="338561"/>
          </a:xfrm>
          <a:prstGeom prst="rect">
            <a:avLst/>
          </a:prstGeom>
          <a:noFill/>
          <a:ln w="28575">
            <a:solidFill>
              <a:srgbClr val="002060"/>
            </a:solidFill>
          </a:ln>
        </p:spPr>
        <p:txBody>
          <a:bodyPr wrap="square" rtlCol="0">
            <a:spAutoFit/>
          </a:bodyPr>
          <a:lstStyle/>
          <a:p>
            <a:pPr algn="ctr"/>
            <a:r>
              <a:rPr lang="en-US" sz="1600" dirty="0">
                <a:solidFill>
                  <a:srgbClr val="002060"/>
                </a:solidFill>
              </a:rPr>
              <a:t>Bogaerts JMK. Age &amp; Aging.2022</a:t>
            </a:r>
          </a:p>
        </p:txBody>
      </p:sp>
      <p:cxnSp>
        <p:nvCxnSpPr>
          <p:cNvPr id="13" name="Straight Arrow Connector 12">
            <a:extLst>
              <a:ext uri="{FF2B5EF4-FFF2-40B4-BE49-F238E27FC236}">
                <a16:creationId xmlns:a16="http://schemas.microsoft.com/office/drawing/2014/main" id="{C1A0C287-37AC-E25B-4351-DA747A7F2778}"/>
              </a:ext>
            </a:extLst>
          </p:cNvPr>
          <p:cNvCxnSpPr/>
          <p:nvPr/>
        </p:nvCxnSpPr>
        <p:spPr>
          <a:xfrm flipV="1">
            <a:off x="6433457" y="6142647"/>
            <a:ext cx="685800" cy="2142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34044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9E7CE-020F-65CE-060B-D4AE5FA32E8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63B9491-FEFF-E4EE-221A-57AACFF4DA84}"/>
              </a:ext>
            </a:extLst>
          </p:cNvPr>
          <p:cNvPicPr>
            <a:picLocks noGrp="1" noChangeAspect="1"/>
          </p:cNvPicPr>
          <p:nvPr>
            <p:ph idx="1"/>
          </p:nvPr>
        </p:nvPicPr>
        <p:blipFill rotWithShape="1">
          <a:blip r:embed="rId2"/>
          <a:srcRect l="36745" t="28126" r="14533" b="13134"/>
          <a:stretch/>
        </p:blipFill>
        <p:spPr>
          <a:xfrm>
            <a:off x="101599" y="152400"/>
            <a:ext cx="11622314" cy="6573839"/>
          </a:xfrm>
        </p:spPr>
      </p:pic>
      <p:sp>
        <p:nvSpPr>
          <p:cNvPr id="4" name="Slide Number Placeholder 3">
            <a:extLst>
              <a:ext uri="{FF2B5EF4-FFF2-40B4-BE49-F238E27FC236}">
                <a16:creationId xmlns:a16="http://schemas.microsoft.com/office/drawing/2014/main" id="{49ACA667-B7D9-8D0C-024D-9C795B7C3DE8}"/>
              </a:ext>
            </a:extLst>
          </p:cNvPr>
          <p:cNvSpPr>
            <a:spLocks noGrp="1"/>
          </p:cNvSpPr>
          <p:nvPr>
            <p:ph type="sldNum" sz="quarter" idx="12"/>
          </p:nvPr>
        </p:nvSpPr>
        <p:spPr/>
        <p:txBody>
          <a:bodyPr/>
          <a:lstStyle/>
          <a:p>
            <a:pPr>
              <a:defRPr/>
            </a:pPr>
            <a:fld id="{ED88EC6E-8FE7-437E-96DD-C10CEF9B52D6}" type="slidenum">
              <a:rPr lang="en-US" smtClean="0"/>
              <a:pPr>
                <a:defRPr/>
              </a:pPr>
              <a:t>23</a:t>
            </a:fld>
            <a:endParaRPr lang="en-US"/>
          </a:p>
        </p:txBody>
      </p:sp>
      <p:sp>
        <p:nvSpPr>
          <p:cNvPr id="7" name="TextBox 6">
            <a:extLst>
              <a:ext uri="{FF2B5EF4-FFF2-40B4-BE49-F238E27FC236}">
                <a16:creationId xmlns:a16="http://schemas.microsoft.com/office/drawing/2014/main" id="{E4911406-146E-6BA8-A18C-E4E3B1212A69}"/>
              </a:ext>
            </a:extLst>
          </p:cNvPr>
          <p:cNvSpPr txBox="1"/>
          <p:nvPr/>
        </p:nvSpPr>
        <p:spPr>
          <a:xfrm>
            <a:off x="4005943" y="6476999"/>
            <a:ext cx="3352803" cy="338554"/>
          </a:xfrm>
          <a:prstGeom prst="rect">
            <a:avLst/>
          </a:prstGeom>
          <a:noFill/>
          <a:ln w="28575">
            <a:solidFill>
              <a:srgbClr val="002060"/>
            </a:solidFill>
          </a:ln>
        </p:spPr>
        <p:txBody>
          <a:bodyPr wrap="square" rtlCol="0">
            <a:spAutoFit/>
          </a:bodyPr>
          <a:lstStyle/>
          <a:p>
            <a:pPr algn="ctr"/>
            <a:r>
              <a:rPr lang="en-US" sz="1600" dirty="0">
                <a:solidFill>
                  <a:srgbClr val="002060"/>
                </a:solidFill>
              </a:rPr>
              <a:t>Bogaerts JMK. Age &amp; Aging.2022</a:t>
            </a:r>
          </a:p>
        </p:txBody>
      </p:sp>
    </p:spTree>
    <p:extLst>
      <p:ext uri="{BB962C8B-B14F-4D97-AF65-F5344CB8AC3E}">
        <p14:creationId xmlns:p14="http://schemas.microsoft.com/office/powerpoint/2010/main" val="3492740114"/>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2BF04-800B-2217-5330-D1FFF4EA43B1}"/>
              </a:ext>
            </a:extLst>
          </p:cNvPr>
          <p:cNvSpPr>
            <a:spLocks noGrp="1"/>
          </p:cNvSpPr>
          <p:nvPr>
            <p:ph type="title"/>
          </p:nvPr>
        </p:nvSpPr>
        <p:spPr>
          <a:xfrm>
            <a:off x="609599" y="152400"/>
            <a:ext cx="11222565" cy="1371600"/>
          </a:xfrm>
        </p:spPr>
        <p:txBody>
          <a:bodyPr>
            <a:normAutofit fontScale="90000"/>
          </a:bodyPr>
          <a:lstStyle/>
          <a:p>
            <a:pPr algn="ctr">
              <a:lnSpc>
                <a:spcPct val="150000"/>
              </a:lnSpc>
            </a:pPr>
            <a:r>
              <a:rPr lang="en-US" sz="3600"/>
              <a:t>The subgroups of chronological age for description of targets were:</a:t>
            </a:r>
            <a:endParaRPr lang="en-US" sz="3600" dirty="0"/>
          </a:p>
        </p:txBody>
      </p:sp>
      <p:sp>
        <p:nvSpPr>
          <p:cNvPr id="3" name="Content Placeholder 2">
            <a:extLst>
              <a:ext uri="{FF2B5EF4-FFF2-40B4-BE49-F238E27FC236}">
                <a16:creationId xmlns:a16="http://schemas.microsoft.com/office/drawing/2014/main" id="{E35171C5-0499-169D-F441-D40EAB4E359B}"/>
              </a:ext>
            </a:extLst>
          </p:cNvPr>
          <p:cNvSpPr>
            <a:spLocks noGrp="1"/>
          </p:cNvSpPr>
          <p:nvPr>
            <p:ph idx="1"/>
          </p:nvPr>
        </p:nvSpPr>
        <p:spPr>
          <a:xfrm>
            <a:off x="729343" y="1752601"/>
            <a:ext cx="10874224" cy="4626428"/>
          </a:xfrm>
        </p:spPr>
        <p:txBody>
          <a:bodyPr/>
          <a:lstStyle/>
          <a:p>
            <a:pPr lvl="1">
              <a:lnSpc>
                <a:spcPct val="150000"/>
              </a:lnSpc>
            </a:pPr>
            <a:r>
              <a:rPr lang="en-US" sz="3200" dirty="0"/>
              <a:t>Both ≥ 60–65 &amp; ≥ 80 years (n = 10)</a:t>
            </a:r>
          </a:p>
          <a:p>
            <a:pPr lvl="1">
              <a:lnSpc>
                <a:spcPct val="150000"/>
              </a:lnSpc>
            </a:pPr>
            <a:r>
              <a:rPr lang="en-US" sz="3200" dirty="0"/>
              <a:t>≥ 60–65 years (n = 9)</a:t>
            </a:r>
          </a:p>
          <a:p>
            <a:pPr lvl="1">
              <a:lnSpc>
                <a:spcPct val="150000"/>
              </a:lnSpc>
            </a:pPr>
            <a:r>
              <a:rPr lang="en-US" sz="3200" dirty="0"/>
              <a:t>≥ 80 years (n = 6)</a:t>
            </a:r>
          </a:p>
          <a:p>
            <a:pPr lvl="1">
              <a:lnSpc>
                <a:spcPct val="150000"/>
              </a:lnSpc>
            </a:pPr>
            <a:r>
              <a:rPr lang="en-US" sz="3200" dirty="0"/>
              <a:t>≥ 75 years (n = 5)</a:t>
            </a:r>
          </a:p>
          <a:p>
            <a:pPr lvl="1">
              <a:lnSpc>
                <a:spcPct val="150000"/>
              </a:lnSpc>
            </a:pPr>
            <a:r>
              <a:rPr lang="en-US" sz="3200" dirty="0"/>
              <a:t>Both ≥ 60 &amp; ≥ 70 years (n = 1)</a:t>
            </a:r>
          </a:p>
        </p:txBody>
      </p:sp>
      <p:sp>
        <p:nvSpPr>
          <p:cNvPr id="4" name="Slide Number Placeholder 3">
            <a:extLst>
              <a:ext uri="{FF2B5EF4-FFF2-40B4-BE49-F238E27FC236}">
                <a16:creationId xmlns:a16="http://schemas.microsoft.com/office/drawing/2014/main" id="{1BCAF79F-EBE0-5068-A320-6E7B289F2254}"/>
              </a:ext>
            </a:extLst>
          </p:cNvPr>
          <p:cNvSpPr>
            <a:spLocks noGrp="1"/>
          </p:cNvSpPr>
          <p:nvPr>
            <p:ph type="sldNum" sz="quarter" idx="12"/>
          </p:nvPr>
        </p:nvSpPr>
        <p:spPr/>
        <p:txBody>
          <a:bodyPr/>
          <a:lstStyle/>
          <a:p>
            <a:pPr>
              <a:defRPr/>
            </a:pPr>
            <a:fld id="{ED88EC6E-8FE7-437E-96DD-C10CEF9B52D6}" type="slidenum">
              <a:rPr lang="en-US" smtClean="0"/>
              <a:pPr>
                <a:defRPr/>
              </a:pPr>
              <a:t>24</a:t>
            </a:fld>
            <a:endParaRPr lang="en-US"/>
          </a:p>
        </p:txBody>
      </p:sp>
      <p:sp>
        <p:nvSpPr>
          <p:cNvPr id="5" name="TextBox 4">
            <a:extLst>
              <a:ext uri="{FF2B5EF4-FFF2-40B4-BE49-F238E27FC236}">
                <a16:creationId xmlns:a16="http://schemas.microsoft.com/office/drawing/2014/main" id="{3785DE0D-B007-C19A-2FB9-3B0B30F72A0E}"/>
              </a:ext>
            </a:extLst>
          </p:cNvPr>
          <p:cNvSpPr txBox="1"/>
          <p:nvPr/>
        </p:nvSpPr>
        <p:spPr>
          <a:xfrm>
            <a:off x="4278085" y="6422964"/>
            <a:ext cx="3635829" cy="369332"/>
          </a:xfrm>
          <a:prstGeom prst="rect">
            <a:avLst/>
          </a:prstGeom>
          <a:noFill/>
          <a:ln w="28575">
            <a:solidFill>
              <a:srgbClr val="002060"/>
            </a:solidFill>
          </a:ln>
        </p:spPr>
        <p:txBody>
          <a:bodyPr wrap="square" rtlCol="0">
            <a:spAutoFit/>
          </a:bodyPr>
          <a:lstStyle/>
          <a:p>
            <a:pPr algn="ctr"/>
            <a:r>
              <a:rPr lang="en-US" dirty="0">
                <a:solidFill>
                  <a:srgbClr val="002060"/>
                </a:solidFill>
              </a:rPr>
              <a:t>Bogaerts JMK. Age &amp; Aging.2022</a:t>
            </a:r>
          </a:p>
        </p:txBody>
      </p:sp>
    </p:spTree>
    <p:extLst>
      <p:ext uri="{BB962C8B-B14F-4D97-AF65-F5344CB8AC3E}">
        <p14:creationId xmlns:p14="http://schemas.microsoft.com/office/powerpoint/2010/main" val="3996077765"/>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0F072-6DA9-549C-100A-A502400D5C8E}"/>
              </a:ext>
            </a:extLst>
          </p:cNvPr>
          <p:cNvSpPr>
            <a:spLocks noGrp="1"/>
          </p:cNvSpPr>
          <p:nvPr>
            <p:ph idx="1"/>
          </p:nvPr>
        </p:nvSpPr>
        <p:spPr>
          <a:xfrm>
            <a:off x="731157" y="620487"/>
            <a:ext cx="10729686" cy="4373563"/>
          </a:xfrm>
        </p:spPr>
        <p:txBody>
          <a:bodyPr/>
          <a:lstStyle/>
          <a:p>
            <a:pPr algn="ctr"/>
            <a:r>
              <a:rPr lang="en-US" sz="2800" dirty="0"/>
              <a:t>Distribution of the thresholds for initiation &amp; targets of antihypertensive drug treatment in older adults recommended in the 34 included guidelines</a:t>
            </a:r>
          </a:p>
        </p:txBody>
      </p:sp>
      <p:sp>
        <p:nvSpPr>
          <p:cNvPr id="4" name="Slide Number Placeholder 3">
            <a:extLst>
              <a:ext uri="{FF2B5EF4-FFF2-40B4-BE49-F238E27FC236}">
                <a16:creationId xmlns:a16="http://schemas.microsoft.com/office/drawing/2014/main" id="{EB938859-508E-005E-01DF-E57B566C9049}"/>
              </a:ext>
            </a:extLst>
          </p:cNvPr>
          <p:cNvSpPr>
            <a:spLocks noGrp="1"/>
          </p:cNvSpPr>
          <p:nvPr>
            <p:ph type="sldNum" sz="quarter" idx="12"/>
          </p:nvPr>
        </p:nvSpPr>
        <p:spPr/>
        <p:txBody>
          <a:bodyPr/>
          <a:lstStyle/>
          <a:p>
            <a:pPr>
              <a:defRPr/>
            </a:pPr>
            <a:fld id="{ED88EC6E-8FE7-437E-96DD-C10CEF9B52D6}" type="slidenum">
              <a:rPr lang="en-US" smtClean="0"/>
              <a:pPr>
                <a:defRPr/>
              </a:pPr>
              <a:t>25</a:t>
            </a:fld>
            <a:endParaRPr lang="en-US"/>
          </a:p>
        </p:txBody>
      </p:sp>
      <p:pic>
        <p:nvPicPr>
          <p:cNvPr id="6" name="Picture 5">
            <a:extLst>
              <a:ext uri="{FF2B5EF4-FFF2-40B4-BE49-F238E27FC236}">
                <a16:creationId xmlns:a16="http://schemas.microsoft.com/office/drawing/2014/main" id="{6539BE73-F2E0-37B3-4C14-E50D91B5CA02}"/>
              </a:ext>
            </a:extLst>
          </p:cNvPr>
          <p:cNvPicPr>
            <a:picLocks noChangeAspect="1"/>
          </p:cNvPicPr>
          <p:nvPr/>
        </p:nvPicPr>
        <p:blipFill rotWithShape="1">
          <a:blip r:embed="rId3"/>
          <a:srcRect l="33393" t="51270" r="13303" b="23175"/>
          <a:stretch/>
        </p:blipFill>
        <p:spPr>
          <a:xfrm>
            <a:off x="185058" y="2155371"/>
            <a:ext cx="11560628" cy="3970793"/>
          </a:xfrm>
          <a:prstGeom prst="rect">
            <a:avLst/>
          </a:prstGeom>
        </p:spPr>
      </p:pic>
      <p:sp>
        <p:nvSpPr>
          <p:cNvPr id="7" name="TextBox 6">
            <a:extLst>
              <a:ext uri="{FF2B5EF4-FFF2-40B4-BE49-F238E27FC236}">
                <a16:creationId xmlns:a16="http://schemas.microsoft.com/office/drawing/2014/main" id="{50586DBE-71A3-8324-D08D-C1DCD96456F2}"/>
              </a:ext>
            </a:extLst>
          </p:cNvPr>
          <p:cNvSpPr txBox="1"/>
          <p:nvPr/>
        </p:nvSpPr>
        <p:spPr>
          <a:xfrm>
            <a:off x="4637314" y="6488668"/>
            <a:ext cx="3370943" cy="338554"/>
          </a:xfrm>
          <a:prstGeom prst="rect">
            <a:avLst/>
          </a:prstGeom>
          <a:noFill/>
          <a:ln w="28575">
            <a:solidFill>
              <a:srgbClr val="002060"/>
            </a:solidFill>
          </a:ln>
        </p:spPr>
        <p:txBody>
          <a:bodyPr wrap="square" rtlCol="0">
            <a:spAutoFit/>
          </a:bodyPr>
          <a:lstStyle/>
          <a:p>
            <a:pPr algn="ctr"/>
            <a:r>
              <a:rPr lang="en-US" sz="1600" dirty="0">
                <a:solidFill>
                  <a:srgbClr val="002060"/>
                </a:solidFill>
              </a:rPr>
              <a:t>Bogaerts JMK. Age &amp; Aging.2022</a:t>
            </a:r>
          </a:p>
        </p:txBody>
      </p:sp>
      <p:sp>
        <p:nvSpPr>
          <p:cNvPr id="8" name="Rectangle: Rounded Corners 7">
            <a:extLst>
              <a:ext uri="{FF2B5EF4-FFF2-40B4-BE49-F238E27FC236}">
                <a16:creationId xmlns:a16="http://schemas.microsoft.com/office/drawing/2014/main" id="{429D78F5-9475-4709-1768-7DDB0B19AB8B}"/>
              </a:ext>
            </a:extLst>
          </p:cNvPr>
          <p:cNvSpPr/>
          <p:nvPr/>
        </p:nvSpPr>
        <p:spPr>
          <a:xfrm>
            <a:off x="3058887" y="2296886"/>
            <a:ext cx="1360714" cy="32112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1189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A8283-1840-B938-062B-7B61497F0682}"/>
              </a:ext>
            </a:extLst>
          </p:cNvPr>
          <p:cNvSpPr>
            <a:spLocks noGrp="1"/>
          </p:cNvSpPr>
          <p:nvPr>
            <p:ph type="title"/>
          </p:nvPr>
        </p:nvSpPr>
        <p:spPr>
          <a:xfrm>
            <a:off x="609599" y="152400"/>
            <a:ext cx="11255829" cy="1066800"/>
          </a:xfrm>
        </p:spPr>
        <p:txBody>
          <a:bodyPr>
            <a:normAutofit fontScale="90000"/>
          </a:bodyPr>
          <a:lstStyle/>
          <a:p>
            <a:pPr algn="ctr">
              <a:lnSpc>
                <a:spcPct val="150000"/>
              </a:lnSpc>
            </a:pPr>
            <a:r>
              <a:rPr lang="en-US" dirty="0"/>
              <a:t>Recommended targets in the oldest old</a:t>
            </a:r>
          </a:p>
        </p:txBody>
      </p:sp>
      <p:sp>
        <p:nvSpPr>
          <p:cNvPr id="3" name="Content Placeholder 2">
            <a:extLst>
              <a:ext uri="{FF2B5EF4-FFF2-40B4-BE49-F238E27FC236}">
                <a16:creationId xmlns:a16="http://schemas.microsoft.com/office/drawing/2014/main" id="{A6B37A9B-0AAE-B649-2509-2DBAE1C52BDE}"/>
              </a:ext>
            </a:extLst>
          </p:cNvPr>
          <p:cNvSpPr>
            <a:spLocks noGrp="1"/>
          </p:cNvSpPr>
          <p:nvPr>
            <p:ph idx="1"/>
          </p:nvPr>
        </p:nvSpPr>
        <p:spPr>
          <a:xfrm>
            <a:off x="1277256" y="1578430"/>
            <a:ext cx="10091057" cy="4373563"/>
          </a:xfrm>
        </p:spPr>
        <p:txBody>
          <a:bodyPr/>
          <a:lstStyle/>
          <a:p>
            <a:pPr>
              <a:lnSpc>
                <a:spcPct val="150000"/>
              </a:lnSpc>
              <a:buFont typeface="Arial" panose="020B0604020202020204" pitchFamily="34" charset="0"/>
              <a:buChar char="•"/>
            </a:pPr>
            <a:r>
              <a:rPr lang="en-US" sz="3200" dirty="0"/>
              <a:t>Targets of &lt; 150 mmHg (43%)</a:t>
            </a:r>
          </a:p>
          <a:p>
            <a:pPr>
              <a:lnSpc>
                <a:spcPct val="150000"/>
              </a:lnSpc>
              <a:buFont typeface="Arial" panose="020B0604020202020204" pitchFamily="34" charset="0"/>
              <a:buChar char="•"/>
            </a:pPr>
            <a:r>
              <a:rPr lang="en-US" sz="3200" dirty="0"/>
              <a:t>Targets of &lt; 140 mmHg (36%)</a:t>
            </a:r>
          </a:p>
          <a:p>
            <a:pPr>
              <a:lnSpc>
                <a:spcPct val="150000"/>
              </a:lnSpc>
              <a:buFont typeface="Arial" panose="020B0604020202020204" pitchFamily="34" charset="0"/>
              <a:buChar char="•"/>
            </a:pPr>
            <a:r>
              <a:rPr lang="en-US" sz="3200" dirty="0"/>
              <a:t>Targets of &lt; 130 mmHg (7%)</a:t>
            </a:r>
          </a:p>
          <a:p>
            <a:pPr>
              <a:lnSpc>
                <a:spcPct val="150000"/>
              </a:lnSpc>
              <a:buFont typeface="Arial" panose="020B0604020202020204" pitchFamily="34" charset="0"/>
              <a:buChar char="•"/>
            </a:pPr>
            <a:r>
              <a:rPr lang="en-US" sz="3200" dirty="0"/>
              <a:t>Targets of &lt; 120 mmHg (14%)</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4B6EC32-ADFC-9062-9A17-450F926D02D0}"/>
              </a:ext>
            </a:extLst>
          </p:cNvPr>
          <p:cNvSpPr>
            <a:spLocks noGrp="1"/>
          </p:cNvSpPr>
          <p:nvPr>
            <p:ph type="sldNum" sz="quarter" idx="12"/>
          </p:nvPr>
        </p:nvSpPr>
        <p:spPr/>
        <p:txBody>
          <a:bodyPr/>
          <a:lstStyle/>
          <a:p>
            <a:pPr>
              <a:defRPr/>
            </a:pPr>
            <a:fld id="{ED88EC6E-8FE7-437E-96DD-C10CEF9B52D6}" type="slidenum">
              <a:rPr lang="en-US" smtClean="0"/>
              <a:pPr>
                <a:defRPr/>
              </a:pPr>
              <a:t>26</a:t>
            </a:fld>
            <a:endParaRPr lang="en-US"/>
          </a:p>
        </p:txBody>
      </p:sp>
      <p:sp>
        <p:nvSpPr>
          <p:cNvPr id="5" name="TextBox 4">
            <a:extLst>
              <a:ext uri="{FF2B5EF4-FFF2-40B4-BE49-F238E27FC236}">
                <a16:creationId xmlns:a16="http://schemas.microsoft.com/office/drawing/2014/main" id="{1F8CD999-DE01-0BD3-58EA-7FC6B0F2B8A5}"/>
              </a:ext>
            </a:extLst>
          </p:cNvPr>
          <p:cNvSpPr txBox="1"/>
          <p:nvPr/>
        </p:nvSpPr>
        <p:spPr>
          <a:xfrm>
            <a:off x="4637314" y="6488668"/>
            <a:ext cx="3370943" cy="338554"/>
          </a:xfrm>
          <a:prstGeom prst="rect">
            <a:avLst/>
          </a:prstGeom>
          <a:noFill/>
          <a:ln w="28575">
            <a:solidFill>
              <a:srgbClr val="002060"/>
            </a:solidFill>
          </a:ln>
        </p:spPr>
        <p:txBody>
          <a:bodyPr wrap="square" rtlCol="0">
            <a:spAutoFit/>
          </a:bodyPr>
          <a:lstStyle/>
          <a:p>
            <a:pPr algn="ctr"/>
            <a:r>
              <a:rPr lang="en-US" sz="1600" dirty="0">
                <a:solidFill>
                  <a:srgbClr val="002060"/>
                </a:solidFill>
              </a:rPr>
              <a:t>Bogaerts JMK. Age &amp; Aging.2022</a:t>
            </a:r>
          </a:p>
        </p:txBody>
      </p:sp>
    </p:spTree>
    <p:extLst>
      <p:ext uri="{BB962C8B-B14F-4D97-AF65-F5344CB8AC3E}">
        <p14:creationId xmlns:p14="http://schemas.microsoft.com/office/powerpoint/2010/main" val="1623015376"/>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3ABF-04D7-2000-810C-089D6A979BB2}"/>
              </a:ext>
            </a:extLst>
          </p:cNvPr>
          <p:cNvSpPr>
            <a:spLocks noGrp="1"/>
          </p:cNvSpPr>
          <p:nvPr>
            <p:ph type="title"/>
          </p:nvPr>
        </p:nvSpPr>
        <p:spPr>
          <a:xfrm>
            <a:off x="296029" y="152400"/>
            <a:ext cx="11599939" cy="1552852"/>
          </a:xfrm>
        </p:spPr>
        <p:txBody>
          <a:bodyPr>
            <a:normAutofit fontScale="90000"/>
          </a:bodyPr>
          <a:lstStyle/>
          <a:p>
            <a:pPr algn="ctr">
              <a:lnSpc>
                <a:spcPct val="150000"/>
              </a:lnSpc>
            </a:pPr>
            <a:r>
              <a:rPr lang="en-US" dirty="0"/>
              <a:t>Targets of antihypertensive drug treatment</a:t>
            </a:r>
          </a:p>
        </p:txBody>
      </p:sp>
      <p:sp>
        <p:nvSpPr>
          <p:cNvPr id="3" name="Content Placeholder 2">
            <a:extLst>
              <a:ext uri="{FF2B5EF4-FFF2-40B4-BE49-F238E27FC236}">
                <a16:creationId xmlns:a16="http://schemas.microsoft.com/office/drawing/2014/main" id="{93ECF1CD-EF93-03FD-6FED-D77F22808E62}"/>
              </a:ext>
            </a:extLst>
          </p:cNvPr>
          <p:cNvSpPr>
            <a:spLocks noGrp="1"/>
          </p:cNvSpPr>
          <p:nvPr>
            <p:ph idx="1"/>
          </p:nvPr>
        </p:nvSpPr>
        <p:spPr>
          <a:xfrm>
            <a:off x="296030" y="1705252"/>
            <a:ext cx="11599939" cy="4602164"/>
          </a:xfrm>
        </p:spPr>
        <p:txBody>
          <a:bodyPr/>
          <a:lstStyle/>
          <a:p>
            <a:pPr marL="457200" indent="-457200">
              <a:buFont typeface="Arial" panose="020B0604020202020204" pitchFamily="34" charset="0"/>
              <a:buChar char="•"/>
            </a:pPr>
            <a:r>
              <a:rPr lang="en-US" sz="3200" dirty="0"/>
              <a:t>Many guidelines gave non-numerical recommendations concerning intensity of treatment in </a:t>
            </a:r>
            <a:r>
              <a:rPr lang="en-US" sz="3200" dirty="0">
                <a:solidFill>
                  <a:srgbClr val="FF0000"/>
                </a:solidFill>
              </a:rPr>
              <a:t>frail </a:t>
            </a:r>
            <a:r>
              <a:rPr lang="en-US" sz="3200" dirty="0"/>
              <a:t>older adults.</a:t>
            </a:r>
          </a:p>
          <a:p>
            <a:pPr marL="457200" indent="-457200">
              <a:buFont typeface="Arial" panose="020B0604020202020204" pitchFamily="34" charset="0"/>
              <a:buChar char="•"/>
            </a:pPr>
            <a:r>
              <a:rPr lang="en-US" sz="3200" dirty="0"/>
              <a:t>Only </a:t>
            </a:r>
            <a:r>
              <a:rPr lang="en-US" sz="3200" dirty="0">
                <a:solidFill>
                  <a:srgbClr val="FF0000"/>
                </a:solidFill>
              </a:rPr>
              <a:t>2 of all 34 (6%) </a:t>
            </a:r>
            <a:r>
              <a:rPr lang="en-US" sz="3200" dirty="0"/>
              <a:t>guidelines included in the analysis advised an unambiguous target. </a:t>
            </a:r>
          </a:p>
          <a:p>
            <a:pPr marL="457200" indent="-457200">
              <a:buFont typeface="Arial" panose="020B0604020202020204" pitchFamily="34" charset="0"/>
              <a:buChar char="•"/>
            </a:pPr>
            <a:r>
              <a:rPr lang="en-US" sz="3200" dirty="0"/>
              <a:t>One guideline recommended to lower SBP in frail older adults </a:t>
            </a:r>
            <a:r>
              <a:rPr lang="en-US" sz="3200" dirty="0">
                <a:solidFill>
                  <a:srgbClr val="FF0000"/>
                </a:solidFill>
              </a:rPr>
              <a:t>&lt; 150 </a:t>
            </a:r>
            <a:r>
              <a:rPr lang="en-US" sz="2400" dirty="0">
                <a:solidFill>
                  <a:srgbClr val="FF0000"/>
                </a:solidFill>
              </a:rPr>
              <a:t>mmHg</a:t>
            </a:r>
            <a:r>
              <a:rPr lang="en-US" sz="3200" dirty="0">
                <a:solidFill>
                  <a:srgbClr val="FF0000"/>
                </a:solidFill>
              </a:rPr>
              <a:t> </a:t>
            </a:r>
            <a:r>
              <a:rPr lang="en-US" sz="3200" dirty="0"/>
              <a:t>while the other advised to target a SBP </a:t>
            </a:r>
            <a:r>
              <a:rPr lang="en-US" sz="3200" dirty="0">
                <a:solidFill>
                  <a:srgbClr val="FF0000"/>
                </a:solidFill>
              </a:rPr>
              <a:t>&lt; 160 </a:t>
            </a:r>
            <a:r>
              <a:rPr lang="en-US" sz="2400" dirty="0">
                <a:solidFill>
                  <a:srgbClr val="FF0000"/>
                </a:solidFill>
              </a:rPr>
              <a:t>mmHg</a:t>
            </a:r>
            <a:r>
              <a:rPr lang="en-US" sz="3200" dirty="0">
                <a:solidFill>
                  <a:srgbClr val="FF0000"/>
                </a:solidFill>
              </a:rPr>
              <a:t> </a:t>
            </a:r>
            <a:r>
              <a:rPr lang="en-US" sz="3200" dirty="0"/>
              <a:t>in the frail &amp; </a:t>
            </a:r>
            <a:r>
              <a:rPr lang="en-US" sz="3200" dirty="0">
                <a:solidFill>
                  <a:srgbClr val="FF0000"/>
                </a:solidFill>
              </a:rPr>
              <a:t>&lt; 190 </a:t>
            </a:r>
            <a:r>
              <a:rPr lang="en-US" sz="2400" dirty="0">
                <a:solidFill>
                  <a:srgbClr val="FF0000"/>
                </a:solidFill>
              </a:rPr>
              <a:t>mmHg</a:t>
            </a:r>
            <a:r>
              <a:rPr lang="en-US" sz="3200" dirty="0">
                <a:solidFill>
                  <a:srgbClr val="FF0000"/>
                </a:solidFill>
              </a:rPr>
              <a:t> </a:t>
            </a:r>
            <a:r>
              <a:rPr lang="en-US" sz="3200" dirty="0"/>
              <a:t>in the very frail.</a:t>
            </a:r>
          </a:p>
        </p:txBody>
      </p:sp>
      <p:sp>
        <p:nvSpPr>
          <p:cNvPr id="4" name="Slide Number Placeholder 3">
            <a:extLst>
              <a:ext uri="{FF2B5EF4-FFF2-40B4-BE49-F238E27FC236}">
                <a16:creationId xmlns:a16="http://schemas.microsoft.com/office/drawing/2014/main" id="{A2886596-5678-9801-26E9-3978E484A817}"/>
              </a:ext>
            </a:extLst>
          </p:cNvPr>
          <p:cNvSpPr>
            <a:spLocks noGrp="1"/>
          </p:cNvSpPr>
          <p:nvPr>
            <p:ph type="sldNum" sz="quarter" idx="12"/>
          </p:nvPr>
        </p:nvSpPr>
        <p:spPr/>
        <p:txBody>
          <a:bodyPr/>
          <a:lstStyle/>
          <a:p>
            <a:pPr>
              <a:defRPr/>
            </a:pPr>
            <a:fld id="{ED88EC6E-8FE7-437E-96DD-C10CEF9B52D6}" type="slidenum">
              <a:rPr lang="en-US" smtClean="0"/>
              <a:pPr>
                <a:defRPr/>
              </a:pPr>
              <a:t>27</a:t>
            </a:fld>
            <a:endParaRPr lang="en-US"/>
          </a:p>
        </p:txBody>
      </p:sp>
      <p:sp>
        <p:nvSpPr>
          <p:cNvPr id="5" name="TextBox 4">
            <a:extLst>
              <a:ext uri="{FF2B5EF4-FFF2-40B4-BE49-F238E27FC236}">
                <a16:creationId xmlns:a16="http://schemas.microsoft.com/office/drawing/2014/main" id="{18D21595-18C6-C143-FEA7-6BA51F2B8AB3}"/>
              </a:ext>
            </a:extLst>
          </p:cNvPr>
          <p:cNvSpPr txBox="1"/>
          <p:nvPr/>
        </p:nvSpPr>
        <p:spPr>
          <a:xfrm>
            <a:off x="4637314" y="6488668"/>
            <a:ext cx="3370943" cy="338554"/>
          </a:xfrm>
          <a:prstGeom prst="rect">
            <a:avLst/>
          </a:prstGeom>
          <a:noFill/>
          <a:ln w="28575">
            <a:solidFill>
              <a:srgbClr val="002060"/>
            </a:solidFill>
          </a:ln>
        </p:spPr>
        <p:txBody>
          <a:bodyPr wrap="square" rtlCol="0">
            <a:spAutoFit/>
          </a:bodyPr>
          <a:lstStyle/>
          <a:p>
            <a:pPr algn="ctr"/>
            <a:r>
              <a:rPr lang="en-US" sz="1600" dirty="0">
                <a:solidFill>
                  <a:srgbClr val="002060"/>
                </a:solidFill>
              </a:rPr>
              <a:t>Bogaerts JMK. Age &amp; Aging.2022</a:t>
            </a:r>
          </a:p>
        </p:txBody>
      </p:sp>
    </p:spTree>
    <p:extLst>
      <p:ext uri="{BB962C8B-B14F-4D97-AF65-F5344CB8AC3E}">
        <p14:creationId xmlns:p14="http://schemas.microsoft.com/office/powerpoint/2010/main" val="3434724993"/>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D3FC-4C0A-F3BF-CDA4-79FB21BC901A}"/>
              </a:ext>
            </a:extLst>
          </p:cNvPr>
          <p:cNvSpPr>
            <a:spLocks noGrp="1"/>
          </p:cNvSpPr>
          <p:nvPr>
            <p:ph type="title"/>
          </p:nvPr>
        </p:nvSpPr>
        <p:spPr>
          <a:xfrm>
            <a:off x="667354" y="152400"/>
            <a:ext cx="11121873" cy="1051718"/>
          </a:xfrm>
        </p:spPr>
        <p:txBody>
          <a:bodyPr>
            <a:normAutofit/>
          </a:bodyPr>
          <a:lstStyle/>
          <a:p>
            <a:pPr algn="ctr"/>
            <a:r>
              <a:rPr lang="en-US" sz="4800" dirty="0"/>
              <a:t>Conclusion</a:t>
            </a:r>
          </a:p>
        </p:txBody>
      </p:sp>
      <p:sp>
        <p:nvSpPr>
          <p:cNvPr id="3" name="Content Placeholder 2">
            <a:extLst>
              <a:ext uri="{FF2B5EF4-FFF2-40B4-BE49-F238E27FC236}">
                <a16:creationId xmlns:a16="http://schemas.microsoft.com/office/drawing/2014/main" id="{4E665D61-4461-1246-671F-3D5FB51C5C27}"/>
              </a:ext>
            </a:extLst>
          </p:cNvPr>
          <p:cNvSpPr>
            <a:spLocks noGrp="1"/>
          </p:cNvSpPr>
          <p:nvPr>
            <p:ph idx="1"/>
          </p:nvPr>
        </p:nvSpPr>
        <p:spPr>
          <a:xfrm>
            <a:off x="667355" y="1166018"/>
            <a:ext cx="11179629" cy="4525964"/>
          </a:xfrm>
        </p:spPr>
        <p:txBody>
          <a:bodyPr/>
          <a:lstStyle/>
          <a:p>
            <a:pPr>
              <a:lnSpc>
                <a:spcPct val="150000"/>
              </a:lnSpc>
              <a:buFont typeface="Arial" panose="020B0604020202020204" pitchFamily="34" charset="0"/>
              <a:buChar char="•"/>
            </a:pPr>
            <a:r>
              <a:rPr lang="en-US" sz="2800" dirty="0"/>
              <a:t>The current evidence gaps concerning targets of antihypertensive therapy for older adults, especially for the frail, necessitates </a:t>
            </a:r>
            <a:r>
              <a:rPr lang="en-US" sz="2800" dirty="0">
                <a:solidFill>
                  <a:srgbClr val="FF0000"/>
                </a:solidFill>
              </a:rPr>
              <a:t>scientific committees </a:t>
            </a:r>
            <a:r>
              <a:rPr lang="en-US" sz="2800" dirty="0"/>
              <a:t>to combine trial evidence with observational data &amp; consensus among experts for guideline development.</a:t>
            </a:r>
          </a:p>
          <a:p>
            <a:pPr>
              <a:lnSpc>
                <a:spcPct val="150000"/>
              </a:lnSpc>
              <a:buFont typeface="Arial" panose="020B0604020202020204" pitchFamily="34" charset="0"/>
              <a:buChar char="•"/>
            </a:pPr>
            <a:r>
              <a:rPr lang="en-US" sz="2800" dirty="0"/>
              <a:t>A </a:t>
            </a:r>
            <a:r>
              <a:rPr lang="en-US" sz="2800" dirty="0">
                <a:solidFill>
                  <a:srgbClr val="FF0000"/>
                </a:solidFill>
              </a:rPr>
              <a:t>large RCT </a:t>
            </a:r>
            <a:r>
              <a:rPr lang="en-US" sz="2800" dirty="0"/>
              <a:t>is needed to provide sufficient evidence for the (de) prescribing &amp; optimal intensity of antihypertensive drug therapy in the frail older population.</a:t>
            </a:r>
          </a:p>
        </p:txBody>
      </p:sp>
      <p:sp>
        <p:nvSpPr>
          <p:cNvPr id="4" name="Slide Number Placeholder 3">
            <a:extLst>
              <a:ext uri="{FF2B5EF4-FFF2-40B4-BE49-F238E27FC236}">
                <a16:creationId xmlns:a16="http://schemas.microsoft.com/office/drawing/2014/main" id="{CA091373-36D5-FFC3-CA1B-595566BFA48A}"/>
              </a:ext>
            </a:extLst>
          </p:cNvPr>
          <p:cNvSpPr>
            <a:spLocks noGrp="1"/>
          </p:cNvSpPr>
          <p:nvPr>
            <p:ph type="sldNum" sz="quarter" idx="12"/>
          </p:nvPr>
        </p:nvSpPr>
        <p:spPr/>
        <p:txBody>
          <a:bodyPr/>
          <a:lstStyle/>
          <a:p>
            <a:pPr>
              <a:defRPr/>
            </a:pPr>
            <a:fld id="{ED88EC6E-8FE7-437E-96DD-C10CEF9B52D6}" type="slidenum">
              <a:rPr lang="en-US" smtClean="0"/>
              <a:pPr>
                <a:defRPr/>
              </a:pPr>
              <a:t>28</a:t>
            </a:fld>
            <a:endParaRPr lang="en-US"/>
          </a:p>
        </p:txBody>
      </p:sp>
      <p:sp>
        <p:nvSpPr>
          <p:cNvPr id="5" name="TextBox 4">
            <a:extLst>
              <a:ext uri="{FF2B5EF4-FFF2-40B4-BE49-F238E27FC236}">
                <a16:creationId xmlns:a16="http://schemas.microsoft.com/office/drawing/2014/main" id="{C2FCC115-F434-AEA4-EC61-4C910B3EFDAA}"/>
              </a:ext>
            </a:extLst>
          </p:cNvPr>
          <p:cNvSpPr txBox="1"/>
          <p:nvPr/>
        </p:nvSpPr>
        <p:spPr>
          <a:xfrm>
            <a:off x="4637314" y="6488668"/>
            <a:ext cx="3370943" cy="338554"/>
          </a:xfrm>
          <a:prstGeom prst="rect">
            <a:avLst/>
          </a:prstGeom>
          <a:noFill/>
          <a:ln w="28575">
            <a:solidFill>
              <a:srgbClr val="002060"/>
            </a:solidFill>
          </a:ln>
        </p:spPr>
        <p:txBody>
          <a:bodyPr wrap="square" rtlCol="0">
            <a:spAutoFit/>
          </a:bodyPr>
          <a:lstStyle/>
          <a:p>
            <a:pPr algn="ctr"/>
            <a:r>
              <a:rPr lang="en-US" sz="1600" dirty="0">
                <a:solidFill>
                  <a:srgbClr val="002060"/>
                </a:solidFill>
              </a:rPr>
              <a:t>Bogaerts JMK. Age &amp; Aging.2022</a:t>
            </a:r>
          </a:p>
        </p:txBody>
      </p:sp>
    </p:spTree>
    <p:extLst>
      <p:ext uri="{BB962C8B-B14F-4D97-AF65-F5344CB8AC3E}">
        <p14:creationId xmlns:p14="http://schemas.microsoft.com/office/powerpoint/2010/main" val="11607887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81B6-B56B-A945-C26A-76CB0C1EB0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BCA7C9-4CFE-633A-2244-B5DB831A825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73B9118-CC2F-45AC-4E8B-5881423ACD04}"/>
              </a:ext>
            </a:extLst>
          </p:cNvPr>
          <p:cNvSpPr>
            <a:spLocks noGrp="1"/>
          </p:cNvSpPr>
          <p:nvPr>
            <p:ph type="sldNum" sz="quarter" idx="12"/>
          </p:nvPr>
        </p:nvSpPr>
        <p:spPr/>
        <p:txBody>
          <a:bodyPr/>
          <a:lstStyle/>
          <a:p>
            <a:pPr>
              <a:defRPr/>
            </a:pPr>
            <a:fld id="{ED88EC6E-8FE7-437E-96DD-C10CEF9B52D6}" type="slidenum">
              <a:rPr lang="en-US" smtClean="0"/>
              <a:pPr>
                <a:defRPr/>
              </a:pPr>
              <a:t>29</a:t>
            </a:fld>
            <a:endParaRPr lang="en-US"/>
          </a:p>
        </p:txBody>
      </p:sp>
      <p:pic>
        <p:nvPicPr>
          <p:cNvPr id="6" name="Picture 5">
            <a:extLst>
              <a:ext uri="{FF2B5EF4-FFF2-40B4-BE49-F238E27FC236}">
                <a16:creationId xmlns:a16="http://schemas.microsoft.com/office/drawing/2014/main" id="{77E8C738-E4E1-C71A-FE1A-3C2AA052A196}"/>
              </a:ext>
            </a:extLst>
          </p:cNvPr>
          <p:cNvPicPr>
            <a:picLocks noChangeAspect="1"/>
          </p:cNvPicPr>
          <p:nvPr/>
        </p:nvPicPr>
        <p:blipFill rotWithShape="1">
          <a:blip r:embed="rId3"/>
          <a:srcRect l="33036" t="25555" r="12857" b="21111"/>
          <a:stretch/>
        </p:blipFill>
        <p:spPr>
          <a:xfrm>
            <a:off x="500744" y="397179"/>
            <a:ext cx="11102824" cy="6156021"/>
          </a:xfrm>
          <a:prstGeom prst="rect">
            <a:avLst/>
          </a:prstGeom>
        </p:spPr>
      </p:pic>
    </p:spTree>
    <p:extLst>
      <p:ext uri="{BB962C8B-B14F-4D97-AF65-F5344CB8AC3E}">
        <p14:creationId xmlns:p14="http://schemas.microsoft.com/office/powerpoint/2010/main" val="3290108407"/>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963" y="235527"/>
            <a:ext cx="7721600" cy="1007986"/>
          </a:xfrm>
        </p:spPr>
        <p:txBody>
          <a:bodyPr/>
          <a:lstStyle/>
          <a:p>
            <a:pPr algn="ctr"/>
            <a:r>
              <a:rPr lang="en-US" sz="6000" b="1" dirty="0">
                <a:solidFill>
                  <a:srgbClr val="FF0000"/>
                </a:solidFill>
              </a:rPr>
              <a:t>Case</a:t>
            </a:r>
            <a:endParaRPr lang="fa-IR" sz="6000" b="1" dirty="0">
              <a:solidFill>
                <a:srgbClr val="FF0000"/>
              </a:solidFill>
            </a:endParaRPr>
          </a:p>
        </p:txBody>
      </p:sp>
      <p:sp>
        <p:nvSpPr>
          <p:cNvPr id="3" name="Subtitle 2"/>
          <p:cNvSpPr>
            <a:spLocks noGrp="1"/>
          </p:cNvSpPr>
          <p:nvPr>
            <p:ph sz="half" idx="1"/>
          </p:nvPr>
        </p:nvSpPr>
        <p:spPr>
          <a:xfrm>
            <a:off x="6426199" y="1208038"/>
            <a:ext cx="5279571" cy="5337423"/>
          </a:xfrm>
          <a:ln w="28575">
            <a:solidFill>
              <a:schemeClr val="tx2"/>
            </a:solidFill>
          </a:ln>
        </p:spPr>
        <p:txBody>
          <a:bodyPr/>
          <a:lstStyle/>
          <a:p>
            <a:pPr marL="0" indent="0">
              <a:buNone/>
            </a:pPr>
            <a:r>
              <a:rPr lang="en-US" sz="2400" dirty="0">
                <a:solidFill>
                  <a:srgbClr val="002060"/>
                </a:solidFill>
              </a:rPr>
              <a:t>WBC: 5400   Hb: 14.8    </a:t>
            </a:r>
            <a:r>
              <a:rPr lang="en-US" sz="2400" dirty="0" err="1">
                <a:solidFill>
                  <a:srgbClr val="002060"/>
                </a:solidFill>
              </a:rPr>
              <a:t>Plt</a:t>
            </a:r>
            <a:r>
              <a:rPr lang="en-US" sz="2400" dirty="0">
                <a:solidFill>
                  <a:srgbClr val="002060"/>
                </a:solidFill>
              </a:rPr>
              <a:t>:</a:t>
            </a:r>
            <a:r>
              <a:rPr lang="fa-IR" sz="2400" dirty="0">
                <a:solidFill>
                  <a:srgbClr val="002060"/>
                </a:solidFill>
              </a:rPr>
              <a:t>1550</a:t>
            </a:r>
            <a:r>
              <a:rPr lang="en-US" sz="2400" dirty="0">
                <a:solidFill>
                  <a:srgbClr val="002060"/>
                </a:solidFill>
              </a:rPr>
              <a:t>00</a:t>
            </a:r>
          </a:p>
          <a:p>
            <a:pPr marL="0" indent="0">
              <a:buNone/>
            </a:pPr>
            <a:r>
              <a:rPr lang="en-US" sz="2400" dirty="0">
                <a:solidFill>
                  <a:srgbClr val="002060"/>
                </a:solidFill>
              </a:rPr>
              <a:t>FBS: </a:t>
            </a:r>
            <a:r>
              <a:rPr lang="fa-IR" sz="2400" dirty="0">
                <a:solidFill>
                  <a:srgbClr val="002060"/>
                </a:solidFill>
              </a:rPr>
              <a:t>98</a:t>
            </a:r>
            <a:r>
              <a:rPr lang="en-US" sz="2400" dirty="0">
                <a:solidFill>
                  <a:srgbClr val="002060"/>
                </a:solidFill>
              </a:rPr>
              <a:t> </a:t>
            </a:r>
            <a:r>
              <a:rPr lang="en-US" sz="1800" dirty="0">
                <a:solidFill>
                  <a:srgbClr val="002060"/>
                </a:solidFill>
              </a:rPr>
              <a:t>mg/dL</a:t>
            </a:r>
            <a:r>
              <a:rPr lang="en-US" sz="2400" dirty="0">
                <a:solidFill>
                  <a:srgbClr val="002060"/>
                </a:solidFill>
              </a:rPr>
              <a:t>  </a:t>
            </a:r>
          </a:p>
          <a:p>
            <a:pPr marL="0" indent="0">
              <a:buNone/>
            </a:pPr>
            <a:r>
              <a:rPr lang="en-US" sz="2400" dirty="0">
                <a:solidFill>
                  <a:srgbClr val="002060"/>
                </a:solidFill>
              </a:rPr>
              <a:t>Cho: 148    HDL: 60    LDL: 50</a:t>
            </a:r>
          </a:p>
          <a:p>
            <a:pPr marL="0" indent="0">
              <a:buNone/>
            </a:pPr>
            <a:r>
              <a:rPr lang="en-US" sz="2400" dirty="0">
                <a:solidFill>
                  <a:srgbClr val="002060"/>
                </a:solidFill>
              </a:rPr>
              <a:t>TG: 190</a:t>
            </a:r>
          </a:p>
          <a:p>
            <a:pPr marL="0" indent="0">
              <a:buNone/>
            </a:pPr>
            <a:r>
              <a:rPr lang="en-US" sz="2400" dirty="0">
                <a:solidFill>
                  <a:srgbClr val="002060"/>
                </a:solidFill>
              </a:rPr>
              <a:t>BUN: 12 </a:t>
            </a:r>
            <a:r>
              <a:rPr lang="en-US" sz="1800" dirty="0">
                <a:solidFill>
                  <a:srgbClr val="002060"/>
                </a:solidFill>
              </a:rPr>
              <a:t>mg/dL  </a:t>
            </a:r>
            <a:r>
              <a:rPr lang="en-US" sz="2400" dirty="0">
                <a:solidFill>
                  <a:srgbClr val="002060"/>
                </a:solidFill>
              </a:rPr>
              <a:t> </a:t>
            </a:r>
          </a:p>
          <a:p>
            <a:pPr marL="0" indent="0">
              <a:buNone/>
            </a:pPr>
            <a:r>
              <a:rPr lang="en-US" sz="2400" dirty="0">
                <a:solidFill>
                  <a:srgbClr val="002060"/>
                </a:solidFill>
              </a:rPr>
              <a:t>Cr: 1.</a:t>
            </a:r>
            <a:r>
              <a:rPr lang="fa-IR" sz="2400" dirty="0">
                <a:solidFill>
                  <a:srgbClr val="002060"/>
                </a:solidFill>
              </a:rPr>
              <a:t>2</a:t>
            </a:r>
            <a:r>
              <a:rPr lang="en-US" sz="2400" dirty="0">
                <a:solidFill>
                  <a:srgbClr val="002060"/>
                </a:solidFill>
              </a:rPr>
              <a:t> </a:t>
            </a:r>
            <a:r>
              <a:rPr lang="en-US" sz="1600" dirty="0">
                <a:solidFill>
                  <a:srgbClr val="002060"/>
                </a:solidFill>
              </a:rPr>
              <a:t>mg/dL  </a:t>
            </a:r>
            <a:r>
              <a:rPr lang="en-US" sz="1800" dirty="0">
                <a:solidFill>
                  <a:srgbClr val="002060"/>
                </a:solidFill>
              </a:rPr>
              <a:t> </a:t>
            </a:r>
            <a:r>
              <a:rPr lang="en-US" sz="2400" dirty="0">
                <a:solidFill>
                  <a:srgbClr val="002060"/>
                </a:solidFill>
              </a:rPr>
              <a:t>eGFR</a:t>
            </a:r>
            <a:r>
              <a:rPr lang="en-US" sz="2000" dirty="0">
                <a:solidFill>
                  <a:srgbClr val="002060"/>
                </a:solidFill>
              </a:rPr>
              <a:t>: </a:t>
            </a:r>
            <a:r>
              <a:rPr lang="fa-IR" sz="2400" dirty="0">
                <a:solidFill>
                  <a:srgbClr val="002060"/>
                </a:solidFill>
              </a:rPr>
              <a:t>60</a:t>
            </a:r>
            <a:r>
              <a:rPr lang="en-US" sz="2000" dirty="0">
                <a:solidFill>
                  <a:srgbClr val="002060"/>
                </a:solidFill>
              </a:rPr>
              <a:t> </a:t>
            </a:r>
            <a:r>
              <a:rPr lang="en-US" sz="1600" dirty="0">
                <a:solidFill>
                  <a:srgbClr val="002060"/>
                </a:solidFill>
              </a:rPr>
              <a:t>ml/min/1.73m2 </a:t>
            </a:r>
            <a:r>
              <a:rPr lang="en-US" sz="2000" dirty="0">
                <a:solidFill>
                  <a:srgbClr val="002060"/>
                </a:solidFill>
              </a:rPr>
              <a:t>   </a:t>
            </a:r>
            <a:endParaRPr lang="en-US" sz="1800" dirty="0">
              <a:solidFill>
                <a:srgbClr val="002060"/>
              </a:solidFill>
            </a:endParaRPr>
          </a:p>
          <a:p>
            <a:pPr marL="0" indent="0">
              <a:buNone/>
            </a:pPr>
            <a:r>
              <a:rPr lang="en-US" sz="2400" dirty="0">
                <a:solidFill>
                  <a:srgbClr val="002060"/>
                </a:solidFill>
              </a:rPr>
              <a:t>Na:139</a:t>
            </a:r>
            <a:r>
              <a:rPr lang="en-US" sz="1800" dirty="0">
                <a:solidFill>
                  <a:srgbClr val="002060"/>
                </a:solidFill>
              </a:rPr>
              <a:t> mEq/L    </a:t>
            </a:r>
            <a:r>
              <a:rPr lang="en-US" sz="2400" dirty="0">
                <a:solidFill>
                  <a:srgbClr val="002060"/>
                </a:solidFill>
              </a:rPr>
              <a:t>K: 4.4 </a:t>
            </a:r>
            <a:r>
              <a:rPr lang="en-US" sz="1800" dirty="0">
                <a:solidFill>
                  <a:srgbClr val="002060"/>
                </a:solidFill>
              </a:rPr>
              <a:t>mEq/L</a:t>
            </a:r>
          </a:p>
          <a:p>
            <a:pPr marL="0" indent="0">
              <a:buNone/>
            </a:pPr>
            <a:r>
              <a:rPr lang="en-US" sz="2400" dirty="0">
                <a:solidFill>
                  <a:srgbClr val="002060"/>
                </a:solidFill>
              </a:rPr>
              <a:t>Ca:10 </a:t>
            </a:r>
            <a:r>
              <a:rPr lang="en-US" sz="2000" dirty="0">
                <a:solidFill>
                  <a:srgbClr val="002060"/>
                </a:solidFill>
              </a:rPr>
              <a:t>mg/dL</a:t>
            </a:r>
            <a:r>
              <a:rPr lang="en-US" sz="2400" dirty="0">
                <a:solidFill>
                  <a:srgbClr val="002060"/>
                </a:solidFill>
              </a:rPr>
              <a:t>    Alb: 4.6 </a:t>
            </a:r>
            <a:r>
              <a:rPr lang="en-US" sz="2000" dirty="0">
                <a:solidFill>
                  <a:srgbClr val="002060"/>
                </a:solidFill>
              </a:rPr>
              <a:t>gr/L</a:t>
            </a:r>
          </a:p>
          <a:p>
            <a:pPr marL="0" indent="0">
              <a:buNone/>
            </a:pPr>
            <a:r>
              <a:rPr lang="en-US" sz="2400" dirty="0">
                <a:solidFill>
                  <a:srgbClr val="002060"/>
                </a:solidFill>
              </a:rPr>
              <a:t>U/A:</a:t>
            </a:r>
            <a:r>
              <a:rPr lang="en-US" sz="2000" dirty="0">
                <a:solidFill>
                  <a:srgbClr val="002060"/>
                </a:solidFill>
              </a:rPr>
              <a:t> SG 1.020, </a:t>
            </a:r>
            <a:r>
              <a:rPr lang="en-US" sz="2000" dirty="0" err="1">
                <a:solidFill>
                  <a:srgbClr val="002060"/>
                </a:solidFill>
              </a:rPr>
              <a:t>Pr</a:t>
            </a:r>
            <a:r>
              <a:rPr lang="en-US" sz="2000" dirty="0">
                <a:solidFill>
                  <a:srgbClr val="002060"/>
                </a:solidFill>
              </a:rPr>
              <a:t> </a:t>
            </a:r>
            <a:r>
              <a:rPr lang="en-US" sz="2400" baseline="68000" dirty="0">
                <a:solidFill>
                  <a:srgbClr val="002060"/>
                </a:solidFill>
              </a:rPr>
              <a:t>_</a:t>
            </a:r>
            <a:endParaRPr lang="en-US" sz="2000" dirty="0">
              <a:solidFill>
                <a:srgbClr val="002060"/>
              </a:solidFill>
            </a:endParaRPr>
          </a:p>
        </p:txBody>
      </p:sp>
      <p:cxnSp>
        <p:nvCxnSpPr>
          <p:cNvPr id="4" name="Straight Connector 3"/>
          <p:cNvCxnSpPr/>
          <p:nvPr/>
        </p:nvCxnSpPr>
        <p:spPr>
          <a:xfrm flipV="1">
            <a:off x="0" y="1146529"/>
            <a:ext cx="12192000" cy="138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D0541A03-B00E-45BD-A207-5C7D63E47527}" type="slidenum">
              <a:rPr lang="en-US" smtClean="0"/>
              <a:pPr>
                <a:defRPr/>
              </a:pPr>
              <a:t>3</a:t>
            </a:fld>
            <a:endParaRPr lang="en-US"/>
          </a:p>
        </p:txBody>
      </p:sp>
      <p:sp>
        <p:nvSpPr>
          <p:cNvPr id="7" name="TextBox 6">
            <a:extLst>
              <a:ext uri="{FF2B5EF4-FFF2-40B4-BE49-F238E27FC236}">
                <a16:creationId xmlns:a16="http://schemas.microsoft.com/office/drawing/2014/main" id="{5417EDFB-048B-5D04-188C-B959F832429B}"/>
              </a:ext>
            </a:extLst>
          </p:cNvPr>
          <p:cNvSpPr txBox="1"/>
          <p:nvPr/>
        </p:nvSpPr>
        <p:spPr>
          <a:xfrm>
            <a:off x="79828" y="1179945"/>
            <a:ext cx="6346371"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a:t>A 83-year-old male with a </a:t>
            </a:r>
            <a:r>
              <a:rPr lang="en-US" sz="2800" dirty="0" err="1"/>
              <a:t>Hx</a:t>
            </a:r>
            <a:r>
              <a:rPr lang="en-US" sz="2800" dirty="0"/>
              <a:t> of HTN since 10 </a:t>
            </a:r>
            <a:r>
              <a:rPr lang="en-US" sz="2800" dirty="0" err="1"/>
              <a:t>ys</a:t>
            </a:r>
            <a:r>
              <a:rPr lang="en-US" sz="2800" dirty="0"/>
              <a:t> ago has been referred for control of his BP. </a:t>
            </a:r>
          </a:p>
          <a:p>
            <a:pPr marL="457200" indent="-457200">
              <a:buFont typeface="Arial" panose="020B0604020202020204" pitchFamily="34" charset="0"/>
              <a:buChar char="•"/>
            </a:pPr>
            <a:r>
              <a:rPr lang="en-US" sz="2800" dirty="0"/>
              <a:t>He lives in a nursing home. </a:t>
            </a:r>
            <a:endParaRPr lang="fa-IR" sz="2800" dirty="0"/>
          </a:p>
          <a:p>
            <a:pPr marL="457200" indent="-457200">
              <a:buFont typeface="Arial" panose="020B0604020202020204" pitchFamily="34" charset="0"/>
              <a:buChar char="•"/>
            </a:pPr>
            <a:r>
              <a:rPr lang="en-US" sz="2800" dirty="0"/>
              <a:t>His daily medications are: Losartan 50 mg, </a:t>
            </a:r>
            <a:r>
              <a:rPr lang="en-US" sz="2800" dirty="0" err="1"/>
              <a:t>Solifenacin</a:t>
            </a:r>
            <a:r>
              <a:rPr lang="en-US" sz="2800" dirty="0"/>
              <a:t> 5 mg, vit D3 50,000 IU/m.</a:t>
            </a:r>
          </a:p>
          <a:p>
            <a:pPr marL="457200" indent="-457200">
              <a:buFont typeface="Arial" panose="020B0604020202020204" pitchFamily="34" charset="0"/>
              <a:buChar char="•"/>
            </a:pPr>
            <a:r>
              <a:rPr lang="en-US" sz="2800" dirty="0"/>
              <a:t>He has a </a:t>
            </a:r>
            <a:r>
              <a:rPr lang="en-US" sz="2800" dirty="0" err="1"/>
              <a:t>Hx</a:t>
            </a:r>
            <a:r>
              <a:rPr lang="en-US" sz="2800" dirty="0"/>
              <a:t> of HTN &amp; DM in his father. </a:t>
            </a:r>
          </a:p>
          <a:p>
            <a:pPr marL="457200" indent="-457200">
              <a:buFont typeface="Arial" panose="020B0604020202020204" pitchFamily="34" charset="0"/>
              <a:buChar char="•"/>
            </a:pPr>
            <a:r>
              <a:rPr lang="en-US" sz="2800" dirty="0"/>
              <a:t>PE: BP: 145/85 </a:t>
            </a:r>
            <a:r>
              <a:rPr lang="en-US" sz="2000" dirty="0"/>
              <a:t>mmHg</a:t>
            </a:r>
            <a:r>
              <a:rPr lang="en-US" sz="2800" dirty="0"/>
              <a:t>, PR: 78</a:t>
            </a:r>
            <a:r>
              <a:rPr lang="en-US" sz="2000" dirty="0"/>
              <a:t>/min</a:t>
            </a:r>
            <a:r>
              <a:rPr lang="en-US" sz="2800" dirty="0"/>
              <a:t>, </a:t>
            </a:r>
            <a:r>
              <a:rPr lang="fa-IR" sz="2800" dirty="0"/>
              <a:t> </a:t>
            </a:r>
            <a:r>
              <a:rPr lang="en-US" sz="2800" dirty="0"/>
              <a:t>W: 75 </a:t>
            </a:r>
            <a:r>
              <a:rPr lang="en-US" sz="2400" dirty="0"/>
              <a:t>kg</a:t>
            </a:r>
            <a:r>
              <a:rPr lang="en-US" sz="2800" dirty="0"/>
              <a:t> H: 168 </a:t>
            </a:r>
            <a:r>
              <a:rPr lang="en-US" sz="2400" dirty="0"/>
              <a:t>cm</a:t>
            </a:r>
            <a:r>
              <a:rPr lang="en-US" sz="2800" dirty="0"/>
              <a:t> Fundoscopy, nerve examination, etc. are normal.</a:t>
            </a:r>
          </a:p>
          <a:p>
            <a:pPr marL="457200" indent="-457200">
              <a:buFont typeface="Arial" panose="020B0604020202020204" pitchFamily="34" charset="0"/>
              <a:buChar char="•"/>
            </a:pPr>
            <a:r>
              <a:rPr lang="en-US" sz="2800" dirty="0"/>
              <a:t> ECG: LVH</a:t>
            </a:r>
            <a:r>
              <a:rPr lang="en-US" sz="2000" dirty="0"/>
              <a:t>.</a:t>
            </a:r>
          </a:p>
        </p:txBody>
      </p:sp>
    </p:spTree>
    <p:extLst>
      <p:ext uri="{BB962C8B-B14F-4D97-AF65-F5344CB8AC3E}">
        <p14:creationId xmlns:p14="http://schemas.microsoft.com/office/powerpoint/2010/main" val="12289565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anim calcmode="lin" valueType="num">
                                      <p:cBhvr>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anim calcmode="lin" valueType="num">
                                      <p:cBhvr>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anim calcmode="lin" valueType="num">
                                      <p:cBhvr>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500"/>
                                        <p:tgtEl>
                                          <p:spTgt spid="3">
                                            <p:txEl>
                                              <p:pRg st="8" end="8"/>
                                            </p:txEl>
                                          </p:spTgt>
                                        </p:tgtEl>
                                      </p:cBhvr>
                                    </p:animEffect>
                                    <p:anim calcmode="lin" valueType="num">
                                      <p:cBhvr>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F348F-3983-3FB8-D502-108CE7F167AB}"/>
              </a:ext>
            </a:extLst>
          </p:cNvPr>
          <p:cNvSpPr>
            <a:spLocks noGrp="1"/>
          </p:cNvSpPr>
          <p:nvPr>
            <p:ph idx="1"/>
          </p:nvPr>
        </p:nvSpPr>
        <p:spPr>
          <a:xfrm>
            <a:off x="718456" y="1994231"/>
            <a:ext cx="10993967" cy="4373563"/>
          </a:xfrm>
        </p:spPr>
        <p:txBody>
          <a:bodyPr/>
          <a:lstStyle/>
          <a:p>
            <a:pPr>
              <a:lnSpc>
                <a:spcPct val="150000"/>
              </a:lnSpc>
              <a:buFont typeface="Arial" panose="020B0604020202020204" pitchFamily="34" charset="0"/>
              <a:buChar char="•"/>
            </a:pPr>
            <a:r>
              <a:rPr lang="en-US" sz="2800" dirty="0"/>
              <a:t>Importantly, the </a:t>
            </a:r>
            <a:r>
              <a:rPr lang="en-US" sz="2800" dirty="0">
                <a:solidFill>
                  <a:srgbClr val="FF0000"/>
                </a:solidFill>
              </a:rPr>
              <a:t>prevention of CV risk </a:t>
            </a:r>
            <a:r>
              <a:rPr lang="en-US" sz="2800" dirty="0"/>
              <a:t>may </a:t>
            </a:r>
            <a:r>
              <a:rPr lang="en-US" sz="2800" dirty="0">
                <a:solidFill>
                  <a:srgbClr val="FF0000"/>
                </a:solidFill>
              </a:rPr>
              <a:t>not</a:t>
            </a:r>
            <a:r>
              <a:rPr lang="en-US" sz="2800" dirty="0"/>
              <a:t> be the priority for some groups of older people, particularly those with significant multimorbidity or frailty.</a:t>
            </a:r>
          </a:p>
        </p:txBody>
      </p:sp>
      <p:sp>
        <p:nvSpPr>
          <p:cNvPr id="4" name="Slide Number Placeholder 3">
            <a:extLst>
              <a:ext uri="{FF2B5EF4-FFF2-40B4-BE49-F238E27FC236}">
                <a16:creationId xmlns:a16="http://schemas.microsoft.com/office/drawing/2014/main" id="{9DDBB68A-3F4D-C80A-B1FB-7F6483C934E9}"/>
              </a:ext>
            </a:extLst>
          </p:cNvPr>
          <p:cNvSpPr>
            <a:spLocks noGrp="1"/>
          </p:cNvSpPr>
          <p:nvPr>
            <p:ph type="sldNum" sz="quarter" idx="12"/>
          </p:nvPr>
        </p:nvSpPr>
        <p:spPr/>
        <p:txBody>
          <a:bodyPr/>
          <a:lstStyle/>
          <a:p>
            <a:pPr>
              <a:defRPr/>
            </a:pPr>
            <a:fld id="{ED88EC6E-8FE7-437E-96DD-C10CEF9B52D6}" type="slidenum">
              <a:rPr lang="en-US" smtClean="0"/>
              <a:pPr>
                <a:defRPr/>
              </a:pPr>
              <a:t>30</a:t>
            </a:fld>
            <a:endParaRPr lang="en-US"/>
          </a:p>
        </p:txBody>
      </p:sp>
      <p:sp>
        <p:nvSpPr>
          <p:cNvPr id="5" name="TextBox 4">
            <a:extLst>
              <a:ext uri="{FF2B5EF4-FFF2-40B4-BE49-F238E27FC236}">
                <a16:creationId xmlns:a16="http://schemas.microsoft.com/office/drawing/2014/main" id="{05CC94C0-1754-40CA-8D23-43929AAB6E99}"/>
              </a:ext>
            </a:extLst>
          </p:cNvPr>
          <p:cNvSpPr txBox="1"/>
          <p:nvPr/>
        </p:nvSpPr>
        <p:spPr>
          <a:xfrm>
            <a:off x="4103915" y="6356907"/>
            <a:ext cx="3461657" cy="369332"/>
          </a:xfrm>
          <a:prstGeom prst="rect">
            <a:avLst/>
          </a:prstGeom>
          <a:noFill/>
          <a:ln w="28575">
            <a:solidFill>
              <a:srgbClr val="004990"/>
            </a:solidFill>
          </a:ln>
        </p:spPr>
        <p:txBody>
          <a:bodyPr wrap="square" rtlCol="0">
            <a:spAutoFit/>
          </a:bodyPr>
          <a:lstStyle/>
          <a:p>
            <a:pPr algn="ctr"/>
            <a:r>
              <a:rPr lang="en-US" dirty="0">
                <a:solidFill>
                  <a:srgbClr val="002060"/>
                </a:solidFill>
              </a:rPr>
              <a:t>Masoli JAH. Age &amp; Aging. 2022</a:t>
            </a:r>
          </a:p>
        </p:txBody>
      </p:sp>
      <p:sp>
        <p:nvSpPr>
          <p:cNvPr id="8" name="Title 1">
            <a:extLst>
              <a:ext uri="{FF2B5EF4-FFF2-40B4-BE49-F238E27FC236}">
                <a16:creationId xmlns:a16="http://schemas.microsoft.com/office/drawing/2014/main" id="{1AD1309C-A5A5-2943-7EC5-0B47A8A91EDC}"/>
              </a:ext>
            </a:extLst>
          </p:cNvPr>
          <p:cNvSpPr txBox="1">
            <a:spLocks/>
          </p:cNvSpPr>
          <p:nvPr/>
        </p:nvSpPr>
        <p:spPr>
          <a:xfrm>
            <a:off x="1360714" y="173042"/>
            <a:ext cx="10135203" cy="1348816"/>
          </a:xfrm>
          <a:prstGeom prst="rect">
            <a:avLst/>
          </a:prstGeom>
        </p:spPr>
        <p:txBody>
          <a:bodyPr vert="horz" lIns="91440" tIns="45720" rIns="91440" bIns="45720" rtlCol="0" anchor="b">
            <a:normAutofit fontScale="90000" lnSpcReduction="10000"/>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algn="ctr">
              <a:lnSpc>
                <a:spcPct val="150000"/>
              </a:lnSpc>
            </a:pPr>
            <a:r>
              <a:rPr lang="en-US" dirty="0" err="1"/>
              <a:t>Htn</a:t>
            </a:r>
            <a:r>
              <a:rPr lang="en-US" dirty="0"/>
              <a:t> management in older patients—</a:t>
            </a:r>
            <a:r>
              <a:rPr lang="en-US" sz="3100" dirty="0"/>
              <a:t>Are the guideline bp targets appropriate?</a:t>
            </a:r>
            <a:endParaRPr lang="en-US" dirty="0"/>
          </a:p>
        </p:txBody>
      </p:sp>
    </p:spTree>
    <p:extLst>
      <p:ext uri="{BB962C8B-B14F-4D97-AF65-F5344CB8AC3E}">
        <p14:creationId xmlns:p14="http://schemas.microsoft.com/office/powerpoint/2010/main" val="836743367"/>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052D-1C77-9381-9584-D38D64B2B410}"/>
              </a:ext>
            </a:extLst>
          </p:cNvPr>
          <p:cNvSpPr>
            <a:spLocks noGrp="1"/>
          </p:cNvSpPr>
          <p:nvPr>
            <p:ph type="title"/>
          </p:nvPr>
        </p:nvSpPr>
        <p:spPr>
          <a:xfrm>
            <a:off x="1273629" y="32657"/>
            <a:ext cx="10135203" cy="1348816"/>
          </a:xfrm>
        </p:spPr>
        <p:txBody>
          <a:bodyPr>
            <a:normAutofit fontScale="90000"/>
          </a:bodyPr>
          <a:lstStyle/>
          <a:p>
            <a:pPr algn="ctr">
              <a:lnSpc>
                <a:spcPct val="150000"/>
              </a:lnSpc>
            </a:pPr>
            <a:r>
              <a:rPr lang="en-US" dirty="0" err="1"/>
              <a:t>Htn</a:t>
            </a:r>
            <a:r>
              <a:rPr lang="en-US" dirty="0"/>
              <a:t> management in older patients—</a:t>
            </a:r>
            <a:r>
              <a:rPr lang="en-US" sz="3100" dirty="0"/>
              <a:t>Are the guideline bp targets appropriate?</a:t>
            </a:r>
            <a:endParaRPr lang="en-US" dirty="0"/>
          </a:p>
        </p:txBody>
      </p:sp>
      <p:sp>
        <p:nvSpPr>
          <p:cNvPr id="3" name="Content Placeholder 2">
            <a:extLst>
              <a:ext uri="{FF2B5EF4-FFF2-40B4-BE49-F238E27FC236}">
                <a16:creationId xmlns:a16="http://schemas.microsoft.com/office/drawing/2014/main" id="{B99F348F-3983-3FB8-D502-108CE7F167AB}"/>
              </a:ext>
            </a:extLst>
          </p:cNvPr>
          <p:cNvSpPr>
            <a:spLocks noGrp="1"/>
          </p:cNvSpPr>
          <p:nvPr>
            <p:ph idx="1"/>
          </p:nvPr>
        </p:nvSpPr>
        <p:spPr>
          <a:xfrm>
            <a:off x="369813" y="1381473"/>
            <a:ext cx="11452373" cy="4373563"/>
          </a:xfrm>
        </p:spPr>
        <p:txBody>
          <a:bodyPr/>
          <a:lstStyle/>
          <a:p>
            <a:pPr>
              <a:lnSpc>
                <a:spcPct val="150000"/>
              </a:lnSpc>
              <a:buFont typeface="Arial" panose="020B0604020202020204" pitchFamily="34" charset="0"/>
              <a:buChar char="•"/>
            </a:pPr>
            <a:r>
              <a:rPr lang="en-US" sz="2800" dirty="0"/>
              <a:t>The 2019 NICE HTN guideline recommends measuring postural BP in people with:</a:t>
            </a:r>
          </a:p>
          <a:p>
            <a:pPr lvl="1">
              <a:lnSpc>
                <a:spcPct val="150000"/>
              </a:lnSpc>
            </a:pPr>
            <a:r>
              <a:rPr lang="en-US" sz="2800" dirty="0"/>
              <a:t>Postural symptoms</a:t>
            </a:r>
          </a:p>
          <a:p>
            <a:pPr lvl="1">
              <a:lnSpc>
                <a:spcPct val="150000"/>
              </a:lnSpc>
            </a:pPr>
            <a:r>
              <a:rPr lang="en-US" sz="2800" dirty="0"/>
              <a:t>All aged &gt; 80 </a:t>
            </a:r>
          </a:p>
          <a:p>
            <a:pPr lvl="1">
              <a:lnSpc>
                <a:spcPct val="150000"/>
              </a:lnSpc>
            </a:pPr>
            <a:r>
              <a:rPr lang="en-US" sz="2800" dirty="0"/>
              <a:t>Those with specific co-morbidities such as DM</a:t>
            </a:r>
          </a:p>
          <a:p>
            <a:pPr>
              <a:lnSpc>
                <a:spcPct val="150000"/>
              </a:lnSpc>
            </a:pPr>
            <a:r>
              <a:rPr lang="en-US" sz="2800" dirty="0"/>
              <a:t>with treatment to a </a:t>
            </a:r>
            <a:r>
              <a:rPr lang="en-US" sz="2800" dirty="0">
                <a:solidFill>
                  <a:srgbClr val="FF0000"/>
                </a:solidFill>
              </a:rPr>
              <a:t>standing BP</a:t>
            </a:r>
            <a:r>
              <a:rPr lang="en-US" sz="2800" dirty="0"/>
              <a:t> in those with symptoms or a significant postural hypotension</a:t>
            </a:r>
            <a:r>
              <a:rPr lang="en-US" sz="3200" dirty="0"/>
              <a:t>.</a:t>
            </a:r>
          </a:p>
        </p:txBody>
      </p:sp>
      <p:sp>
        <p:nvSpPr>
          <p:cNvPr id="4" name="Slide Number Placeholder 3">
            <a:extLst>
              <a:ext uri="{FF2B5EF4-FFF2-40B4-BE49-F238E27FC236}">
                <a16:creationId xmlns:a16="http://schemas.microsoft.com/office/drawing/2014/main" id="{9DDBB68A-3F4D-C80A-B1FB-7F6483C934E9}"/>
              </a:ext>
            </a:extLst>
          </p:cNvPr>
          <p:cNvSpPr>
            <a:spLocks noGrp="1"/>
          </p:cNvSpPr>
          <p:nvPr>
            <p:ph type="sldNum" sz="quarter" idx="12"/>
          </p:nvPr>
        </p:nvSpPr>
        <p:spPr/>
        <p:txBody>
          <a:bodyPr/>
          <a:lstStyle/>
          <a:p>
            <a:pPr>
              <a:defRPr/>
            </a:pPr>
            <a:fld id="{ED88EC6E-8FE7-437E-96DD-C10CEF9B52D6}" type="slidenum">
              <a:rPr lang="en-US" smtClean="0"/>
              <a:pPr>
                <a:defRPr/>
              </a:pPr>
              <a:t>31</a:t>
            </a:fld>
            <a:endParaRPr lang="en-US"/>
          </a:p>
        </p:txBody>
      </p:sp>
      <p:sp>
        <p:nvSpPr>
          <p:cNvPr id="5" name="TextBox 4">
            <a:extLst>
              <a:ext uri="{FF2B5EF4-FFF2-40B4-BE49-F238E27FC236}">
                <a16:creationId xmlns:a16="http://schemas.microsoft.com/office/drawing/2014/main" id="{05CC94C0-1754-40CA-8D23-43929AAB6E99}"/>
              </a:ext>
            </a:extLst>
          </p:cNvPr>
          <p:cNvSpPr txBox="1"/>
          <p:nvPr/>
        </p:nvSpPr>
        <p:spPr>
          <a:xfrm>
            <a:off x="4103915" y="6433109"/>
            <a:ext cx="3461657" cy="369332"/>
          </a:xfrm>
          <a:prstGeom prst="rect">
            <a:avLst/>
          </a:prstGeom>
          <a:noFill/>
          <a:ln w="28575">
            <a:solidFill>
              <a:srgbClr val="004990"/>
            </a:solidFill>
          </a:ln>
        </p:spPr>
        <p:txBody>
          <a:bodyPr wrap="square" rtlCol="0">
            <a:spAutoFit/>
          </a:bodyPr>
          <a:lstStyle/>
          <a:p>
            <a:pPr algn="ctr"/>
            <a:r>
              <a:rPr lang="en-US" dirty="0">
                <a:solidFill>
                  <a:srgbClr val="002060"/>
                </a:solidFill>
              </a:rPr>
              <a:t>Masoli JAH. Age &amp; Aging. 2022</a:t>
            </a:r>
          </a:p>
        </p:txBody>
      </p:sp>
    </p:spTree>
    <p:extLst>
      <p:ext uri="{BB962C8B-B14F-4D97-AF65-F5344CB8AC3E}">
        <p14:creationId xmlns:p14="http://schemas.microsoft.com/office/powerpoint/2010/main" val="54622455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346E-2199-DCF0-09FC-6069D725BC6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5F043C8-6219-E129-C6D5-265EB014EA16}"/>
              </a:ext>
            </a:extLst>
          </p:cNvPr>
          <p:cNvPicPr>
            <a:picLocks noGrp="1" noChangeAspect="1"/>
          </p:cNvPicPr>
          <p:nvPr>
            <p:ph idx="1"/>
          </p:nvPr>
        </p:nvPicPr>
        <p:blipFill rotWithShape="1">
          <a:blip r:embed="rId3"/>
          <a:srcRect l="30026" t="24143" r="29373" b="8406"/>
          <a:stretch/>
        </p:blipFill>
        <p:spPr>
          <a:xfrm>
            <a:off x="2416629" y="152400"/>
            <a:ext cx="7358742" cy="6683341"/>
          </a:xfrm>
        </p:spPr>
      </p:pic>
      <p:sp>
        <p:nvSpPr>
          <p:cNvPr id="4" name="Slide Number Placeholder 3">
            <a:extLst>
              <a:ext uri="{FF2B5EF4-FFF2-40B4-BE49-F238E27FC236}">
                <a16:creationId xmlns:a16="http://schemas.microsoft.com/office/drawing/2014/main" id="{E6E0EAFA-388F-CACE-890E-326326E93875}"/>
              </a:ext>
            </a:extLst>
          </p:cNvPr>
          <p:cNvSpPr>
            <a:spLocks noGrp="1"/>
          </p:cNvSpPr>
          <p:nvPr>
            <p:ph type="sldNum" sz="quarter" idx="12"/>
          </p:nvPr>
        </p:nvSpPr>
        <p:spPr/>
        <p:txBody>
          <a:bodyPr/>
          <a:lstStyle/>
          <a:p>
            <a:pPr>
              <a:defRPr/>
            </a:pPr>
            <a:fld id="{ED88EC6E-8FE7-437E-96DD-C10CEF9B52D6}" type="slidenum">
              <a:rPr lang="en-US" smtClean="0"/>
              <a:pPr>
                <a:defRPr/>
              </a:pPr>
              <a:t>32</a:t>
            </a:fld>
            <a:endParaRPr lang="en-US"/>
          </a:p>
        </p:txBody>
      </p:sp>
    </p:spTree>
    <p:extLst>
      <p:ext uri="{BB962C8B-B14F-4D97-AF65-F5344CB8AC3E}">
        <p14:creationId xmlns:p14="http://schemas.microsoft.com/office/powerpoint/2010/main" val="3912981208"/>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1939-07F7-90AE-84C3-378D9F7F2CD8}"/>
              </a:ext>
            </a:extLst>
          </p:cNvPr>
          <p:cNvSpPr>
            <a:spLocks noGrp="1"/>
          </p:cNvSpPr>
          <p:nvPr>
            <p:ph type="title"/>
          </p:nvPr>
        </p:nvSpPr>
        <p:spPr>
          <a:xfrm>
            <a:off x="609600" y="152400"/>
            <a:ext cx="11212286" cy="1371600"/>
          </a:xfrm>
        </p:spPr>
        <p:txBody>
          <a:bodyPr>
            <a:normAutofit/>
          </a:bodyPr>
          <a:lstStyle/>
          <a:p>
            <a:pPr algn="ctr"/>
            <a:r>
              <a:rPr lang="fa-IR" sz="4800" b="1" dirty="0">
                <a:effectLst/>
                <a:latin typeface="Calibri" panose="020F0502020204030204" pitchFamily="34" charset="0"/>
                <a:ea typeface="Calibri" panose="020F0502020204030204" pitchFamily="34" charset="0"/>
                <a:cs typeface="B Titr"/>
              </a:rPr>
              <a:t>تشخیص و درمان فشار خون بالا در ایران</a:t>
            </a:r>
            <a:endParaRPr lang="en-US" sz="4800" b="1" dirty="0"/>
          </a:p>
        </p:txBody>
      </p:sp>
      <p:sp>
        <p:nvSpPr>
          <p:cNvPr id="3" name="Content Placeholder 2">
            <a:extLst>
              <a:ext uri="{FF2B5EF4-FFF2-40B4-BE49-F238E27FC236}">
                <a16:creationId xmlns:a16="http://schemas.microsoft.com/office/drawing/2014/main" id="{2F78154E-3F01-6A2F-D4D2-E934FB3D4EC6}"/>
              </a:ext>
            </a:extLst>
          </p:cNvPr>
          <p:cNvSpPr>
            <a:spLocks noGrp="1"/>
          </p:cNvSpPr>
          <p:nvPr>
            <p:ph idx="1"/>
          </p:nvPr>
        </p:nvSpPr>
        <p:spPr>
          <a:xfrm>
            <a:off x="609600" y="1817915"/>
            <a:ext cx="10993967" cy="4373563"/>
          </a:xfrm>
        </p:spPr>
        <p:txBody>
          <a:bodyPr/>
          <a:lstStyle/>
          <a:p>
            <a:pPr algn="ctr">
              <a:lnSpc>
                <a:spcPct val="150000"/>
              </a:lnSpc>
            </a:pPr>
            <a:r>
              <a:rPr lang="fa-IR" sz="3200" dirty="0">
                <a:effectLst/>
                <a:latin typeface="Calibri" panose="020F0502020204030204" pitchFamily="34" charset="0"/>
                <a:ea typeface="Calibri" panose="020F0502020204030204" pitchFamily="34" charset="0"/>
                <a:cs typeface="B Zar"/>
              </a:rPr>
              <a:t>پیشنهاد می شود هدف درمان در افراد سالمند بالای 75 سال، فشارخون سیستول کمتر از 150 میلی متر جیوه و دیاستول کمتر از 90 میلی متر جیوه در نظر گرفته شود.</a:t>
            </a:r>
            <a:endParaRPr lang="en-US" sz="3600" dirty="0"/>
          </a:p>
        </p:txBody>
      </p:sp>
      <p:sp>
        <p:nvSpPr>
          <p:cNvPr id="4" name="Slide Number Placeholder 3">
            <a:extLst>
              <a:ext uri="{FF2B5EF4-FFF2-40B4-BE49-F238E27FC236}">
                <a16:creationId xmlns:a16="http://schemas.microsoft.com/office/drawing/2014/main" id="{E3181FA3-7468-4269-FAAD-5332F43552CD}"/>
              </a:ext>
            </a:extLst>
          </p:cNvPr>
          <p:cNvSpPr>
            <a:spLocks noGrp="1"/>
          </p:cNvSpPr>
          <p:nvPr>
            <p:ph type="sldNum" sz="quarter" idx="12"/>
          </p:nvPr>
        </p:nvSpPr>
        <p:spPr/>
        <p:txBody>
          <a:bodyPr/>
          <a:lstStyle/>
          <a:p>
            <a:pPr>
              <a:defRPr/>
            </a:pPr>
            <a:fld id="{ED88EC6E-8FE7-437E-96DD-C10CEF9B52D6}" type="slidenum">
              <a:rPr lang="en-US" smtClean="0"/>
              <a:pPr>
                <a:defRPr/>
              </a:pPr>
              <a:t>33</a:t>
            </a:fld>
            <a:endParaRPr lang="en-US"/>
          </a:p>
        </p:txBody>
      </p:sp>
    </p:spTree>
    <p:extLst>
      <p:ext uri="{BB962C8B-B14F-4D97-AF65-F5344CB8AC3E}">
        <p14:creationId xmlns:p14="http://schemas.microsoft.com/office/powerpoint/2010/main" val="434677878"/>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63" y="0"/>
            <a:ext cx="10969904" cy="978568"/>
          </a:xfrm>
        </p:spPr>
        <p:txBody>
          <a:bodyPr>
            <a:normAutofit/>
          </a:bodyPr>
          <a:lstStyle/>
          <a:p>
            <a:pPr algn="ctr"/>
            <a:r>
              <a:rPr lang="en-US" sz="4400" dirty="0"/>
              <a:t>Key Points</a:t>
            </a:r>
            <a:endParaRPr lang="fa-IR" sz="4400" dirty="0"/>
          </a:p>
        </p:txBody>
      </p:sp>
      <p:sp>
        <p:nvSpPr>
          <p:cNvPr id="3" name="Content Placeholder 2"/>
          <p:cNvSpPr>
            <a:spLocks noGrp="1"/>
          </p:cNvSpPr>
          <p:nvPr>
            <p:ph idx="1"/>
          </p:nvPr>
        </p:nvSpPr>
        <p:spPr>
          <a:xfrm>
            <a:off x="609599" y="1155033"/>
            <a:ext cx="10523621" cy="4971132"/>
          </a:xfrm>
        </p:spPr>
        <p:txBody>
          <a:bodyPr/>
          <a:lstStyle/>
          <a:p>
            <a:pPr>
              <a:lnSpc>
                <a:spcPct val="150000"/>
              </a:lnSpc>
              <a:buFont typeface="Arial" panose="020B0604020202020204" pitchFamily="34" charset="0"/>
              <a:buChar char="•"/>
            </a:pPr>
            <a:r>
              <a:rPr lang="en-US" sz="2400" b="0" dirty="0">
                <a:latin typeface="Arial Rounded MT Bold" panose="020F0704030504030204" pitchFamily="34" charset="0"/>
              </a:rPr>
              <a:t>Frailty &amp; HTN are frequently found in the elderly &amp; are closely interconnected. </a:t>
            </a:r>
          </a:p>
          <a:p>
            <a:pPr>
              <a:lnSpc>
                <a:spcPct val="150000"/>
              </a:lnSpc>
              <a:buFont typeface="Arial" panose="020B0604020202020204" pitchFamily="34" charset="0"/>
              <a:buChar char="•"/>
            </a:pPr>
            <a:r>
              <a:rPr lang="en-US" sz="2400" b="0" dirty="0">
                <a:latin typeface="Arial Rounded MT Bold" panose="020F0704030504030204" pitchFamily="34" charset="0"/>
              </a:rPr>
              <a:t>A personalized approach is needed in the management of HTN in older persons, focusing on </a:t>
            </a:r>
            <a:r>
              <a:rPr lang="en-US" sz="2400" dirty="0">
                <a:solidFill>
                  <a:srgbClr val="FF0000"/>
                </a:solidFill>
                <a:latin typeface="Arial Rounded MT Bold" panose="020F0704030504030204" pitchFamily="34" charset="0"/>
              </a:rPr>
              <a:t>hypotension</a:t>
            </a:r>
            <a:r>
              <a:rPr lang="en-US" sz="2400" b="0" dirty="0">
                <a:latin typeface="Arial Rounded MT Bold" panose="020F0704030504030204" pitchFamily="34" charset="0"/>
              </a:rPr>
              <a:t>, </a:t>
            </a:r>
            <a:r>
              <a:rPr lang="en-US" sz="2400" dirty="0">
                <a:solidFill>
                  <a:srgbClr val="FF0000"/>
                </a:solidFill>
                <a:latin typeface="Arial Rounded MT Bold" panose="020F0704030504030204" pitchFamily="34" charset="0"/>
              </a:rPr>
              <a:t>co-morbidities</a:t>
            </a:r>
            <a:r>
              <a:rPr lang="en-US" sz="2400" b="0" dirty="0">
                <a:latin typeface="Arial Rounded MT Bold" panose="020F0704030504030204" pitchFamily="34" charset="0"/>
              </a:rPr>
              <a:t>, &amp; </a:t>
            </a:r>
            <a:r>
              <a:rPr lang="en-US" sz="2400" dirty="0">
                <a:solidFill>
                  <a:srgbClr val="FF0000"/>
                </a:solidFill>
                <a:latin typeface="Arial Rounded MT Bold" panose="020F0704030504030204" pitchFamily="34" charset="0"/>
              </a:rPr>
              <a:t>adherence/persistence to medical prescriptions</a:t>
            </a:r>
            <a:r>
              <a:rPr lang="en-US" sz="2400" b="0" dirty="0">
                <a:latin typeface="Arial Rounded MT Bold" panose="020F0704030504030204" pitchFamily="34" charset="0"/>
              </a:rPr>
              <a:t>, while considering the specific frailty deficits. </a:t>
            </a:r>
          </a:p>
          <a:p>
            <a:pPr>
              <a:lnSpc>
                <a:spcPct val="150000"/>
              </a:lnSpc>
              <a:buFont typeface="Arial" panose="020B0604020202020204" pitchFamily="34" charset="0"/>
              <a:buChar char="•"/>
            </a:pPr>
            <a:r>
              <a:rPr lang="en-US" sz="2400" dirty="0">
                <a:solidFill>
                  <a:srgbClr val="FF0000"/>
                </a:solidFill>
                <a:latin typeface="Arial Rounded MT Bold" panose="020F0704030504030204" pitchFamily="34" charset="0"/>
              </a:rPr>
              <a:t>Pharmacogenetics</a:t>
            </a:r>
            <a:r>
              <a:rPr lang="en-US" sz="2400" b="0" dirty="0">
                <a:solidFill>
                  <a:srgbClr val="FF0000"/>
                </a:solidFill>
                <a:latin typeface="Arial Rounded MT Bold" panose="020F0704030504030204" pitchFamily="34" charset="0"/>
              </a:rPr>
              <a:t> </a:t>
            </a:r>
            <a:r>
              <a:rPr lang="en-US" sz="2400" b="0" dirty="0">
                <a:latin typeface="Arial Rounded MT Bold" panose="020F0704030504030204" pitchFamily="34" charset="0"/>
              </a:rPr>
              <a:t>might help in identifying (&amp; preventing) frailty statuses associated with pharmacological treatments.</a:t>
            </a:r>
            <a:endParaRPr lang="fa-IR" sz="2400" b="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pPr>
              <a:defRPr/>
            </a:pPr>
            <a:fld id="{ED88EC6E-8FE7-437E-96DD-C10CEF9B52D6}" type="slidenum">
              <a:rPr lang="en-US" smtClean="0"/>
              <a:pPr>
                <a:defRPr/>
              </a:pPr>
              <a:t>34</a:t>
            </a:fld>
            <a:endParaRPr lang="en-US"/>
          </a:p>
        </p:txBody>
      </p:sp>
      <p:sp>
        <p:nvSpPr>
          <p:cNvPr id="5" name="TextBox 4"/>
          <p:cNvSpPr txBox="1"/>
          <p:nvPr/>
        </p:nvSpPr>
        <p:spPr>
          <a:xfrm>
            <a:off x="4494463" y="6488668"/>
            <a:ext cx="3288632" cy="369332"/>
          </a:xfrm>
          <a:prstGeom prst="rect">
            <a:avLst/>
          </a:prstGeom>
          <a:noFill/>
          <a:ln w="28575">
            <a:solidFill>
              <a:srgbClr val="002060"/>
            </a:solidFill>
          </a:ln>
        </p:spPr>
        <p:txBody>
          <a:bodyPr wrap="square" rtlCol="1">
            <a:spAutoFit/>
          </a:bodyPr>
          <a:lstStyle/>
          <a:p>
            <a:pPr algn="ctr"/>
            <a:r>
              <a:rPr lang="en-US" b="1" dirty="0" err="1">
                <a:solidFill>
                  <a:srgbClr val="002060"/>
                </a:solidFill>
              </a:rPr>
              <a:t>Gusti</a:t>
            </a:r>
            <a:r>
              <a:rPr lang="en-US" b="1" dirty="0">
                <a:solidFill>
                  <a:srgbClr val="002060"/>
                </a:solidFill>
              </a:rPr>
              <a:t> L. Drugs &amp; aging.2022</a:t>
            </a:r>
            <a:endParaRPr lang="fa-IR" b="1" dirty="0">
              <a:solidFill>
                <a:srgbClr val="002060"/>
              </a:solidFill>
            </a:endParaRPr>
          </a:p>
        </p:txBody>
      </p:sp>
    </p:spTree>
    <p:extLst>
      <p:ext uri="{BB962C8B-B14F-4D97-AF65-F5344CB8AC3E}">
        <p14:creationId xmlns:p14="http://schemas.microsoft.com/office/powerpoint/2010/main" val="18025149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E252-5289-FC9F-0C58-072A951E0741}"/>
              </a:ext>
            </a:extLst>
          </p:cNvPr>
          <p:cNvSpPr>
            <a:spLocks noGrp="1"/>
          </p:cNvSpPr>
          <p:nvPr>
            <p:ph type="title"/>
          </p:nvPr>
        </p:nvSpPr>
        <p:spPr>
          <a:xfrm>
            <a:off x="2460172" y="185057"/>
            <a:ext cx="7721600" cy="1001486"/>
          </a:xfrm>
        </p:spPr>
        <p:txBody>
          <a:bodyPr>
            <a:normAutofit/>
          </a:bodyPr>
          <a:lstStyle/>
          <a:p>
            <a:pPr algn="ctr"/>
            <a:r>
              <a:rPr lang="en-US" sz="4000" dirty="0"/>
              <a:t>Key Points</a:t>
            </a:r>
          </a:p>
        </p:txBody>
      </p:sp>
      <p:sp>
        <p:nvSpPr>
          <p:cNvPr id="3" name="Content Placeholder 2">
            <a:extLst>
              <a:ext uri="{FF2B5EF4-FFF2-40B4-BE49-F238E27FC236}">
                <a16:creationId xmlns:a16="http://schemas.microsoft.com/office/drawing/2014/main" id="{E761D529-F182-0115-08F8-F17717D81369}"/>
              </a:ext>
            </a:extLst>
          </p:cNvPr>
          <p:cNvSpPr>
            <a:spLocks noGrp="1"/>
          </p:cNvSpPr>
          <p:nvPr>
            <p:ph idx="1"/>
          </p:nvPr>
        </p:nvSpPr>
        <p:spPr>
          <a:xfrm>
            <a:off x="609599" y="1328057"/>
            <a:ext cx="10993967" cy="4798107"/>
          </a:xfrm>
        </p:spPr>
        <p:txBody>
          <a:bodyPr/>
          <a:lstStyle/>
          <a:p>
            <a:pPr marL="457200" indent="-457200">
              <a:lnSpc>
                <a:spcPct val="150000"/>
              </a:lnSpc>
              <a:buFont typeface="Arial" panose="020B0604020202020204" pitchFamily="34" charset="0"/>
              <a:buChar char="•"/>
            </a:pPr>
            <a:r>
              <a:rPr lang="en-US" sz="2800" dirty="0"/>
              <a:t>The debate concerning </a:t>
            </a:r>
            <a:r>
              <a:rPr lang="en-US" sz="2800" dirty="0">
                <a:solidFill>
                  <a:srgbClr val="FF0000"/>
                </a:solidFill>
              </a:rPr>
              <a:t>BP targets </a:t>
            </a:r>
            <a:r>
              <a:rPr lang="en-US" sz="2800" dirty="0"/>
              <a:t>in older adults is reflected in an inconsistency of guideline recommendations.</a:t>
            </a:r>
          </a:p>
          <a:p>
            <a:pPr marL="457200" indent="-457200">
              <a:lnSpc>
                <a:spcPct val="150000"/>
              </a:lnSpc>
              <a:buFont typeface="Arial" panose="020B0604020202020204" pitchFamily="34" charset="0"/>
              <a:buChar char="•"/>
            </a:pPr>
            <a:r>
              <a:rPr lang="en-US" sz="2800" dirty="0"/>
              <a:t>Notably for the </a:t>
            </a:r>
            <a:r>
              <a:rPr lang="en-US" sz="2800" dirty="0">
                <a:solidFill>
                  <a:srgbClr val="FF0000"/>
                </a:solidFill>
              </a:rPr>
              <a:t>oldest old </a:t>
            </a:r>
            <a:r>
              <a:rPr lang="en-US" sz="2800" dirty="0"/>
              <a:t>&amp; especially across the most rigorously developed guidelines. </a:t>
            </a:r>
          </a:p>
          <a:p>
            <a:pPr marL="457200" indent="-457200">
              <a:lnSpc>
                <a:spcPct val="150000"/>
              </a:lnSpc>
              <a:buFont typeface="Arial" panose="020B0604020202020204" pitchFamily="34" charset="0"/>
              <a:buChar char="•"/>
            </a:pPr>
            <a:r>
              <a:rPr lang="en-US" sz="2800" dirty="0"/>
              <a:t>Recommended targets are set on </a:t>
            </a:r>
            <a:r>
              <a:rPr lang="en-US" sz="2800" dirty="0">
                <a:solidFill>
                  <a:srgbClr val="FF0000"/>
                </a:solidFill>
              </a:rPr>
              <a:t>chronological</a:t>
            </a:r>
            <a:r>
              <a:rPr lang="en-US" sz="2800" dirty="0"/>
              <a:t> rather than biological age.</a:t>
            </a:r>
            <a:endParaRPr lang="en-US" dirty="0"/>
          </a:p>
        </p:txBody>
      </p:sp>
      <p:sp>
        <p:nvSpPr>
          <p:cNvPr id="4" name="Slide Number Placeholder 3">
            <a:extLst>
              <a:ext uri="{FF2B5EF4-FFF2-40B4-BE49-F238E27FC236}">
                <a16:creationId xmlns:a16="http://schemas.microsoft.com/office/drawing/2014/main" id="{BC0D1C0B-BEC1-7403-58D9-3ED84811E72C}"/>
              </a:ext>
            </a:extLst>
          </p:cNvPr>
          <p:cNvSpPr>
            <a:spLocks noGrp="1"/>
          </p:cNvSpPr>
          <p:nvPr>
            <p:ph type="sldNum" sz="quarter" idx="12"/>
          </p:nvPr>
        </p:nvSpPr>
        <p:spPr/>
        <p:txBody>
          <a:bodyPr/>
          <a:lstStyle/>
          <a:p>
            <a:pPr>
              <a:defRPr/>
            </a:pPr>
            <a:fld id="{ED88EC6E-8FE7-437E-96DD-C10CEF9B52D6}" type="slidenum">
              <a:rPr lang="en-US" smtClean="0"/>
              <a:pPr>
                <a:defRPr/>
              </a:pPr>
              <a:t>35</a:t>
            </a:fld>
            <a:endParaRPr lang="en-US"/>
          </a:p>
        </p:txBody>
      </p:sp>
      <p:sp>
        <p:nvSpPr>
          <p:cNvPr id="5" name="TextBox 4">
            <a:extLst>
              <a:ext uri="{FF2B5EF4-FFF2-40B4-BE49-F238E27FC236}">
                <a16:creationId xmlns:a16="http://schemas.microsoft.com/office/drawing/2014/main" id="{B6CE7C22-61C8-5FFD-EE83-7529F70B5591}"/>
              </a:ext>
            </a:extLst>
          </p:cNvPr>
          <p:cNvSpPr txBox="1"/>
          <p:nvPr/>
        </p:nvSpPr>
        <p:spPr>
          <a:xfrm>
            <a:off x="4147458" y="6412471"/>
            <a:ext cx="3635829" cy="369332"/>
          </a:xfrm>
          <a:prstGeom prst="rect">
            <a:avLst/>
          </a:prstGeom>
          <a:noFill/>
          <a:ln w="28575">
            <a:solidFill>
              <a:srgbClr val="002060"/>
            </a:solidFill>
          </a:ln>
        </p:spPr>
        <p:txBody>
          <a:bodyPr wrap="square" rtlCol="0">
            <a:spAutoFit/>
          </a:bodyPr>
          <a:lstStyle/>
          <a:p>
            <a:pPr algn="ctr"/>
            <a:r>
              <a:rPr lang="en-US" dirty="0">
                <a:solidFill>
                  <a:srgbClr val="002060"/>
                </a:solidFill>
              </a:rPr>
              <a:t>Bogaerts JMK. Age &amp; Aging.2022</a:t>
            </a:r>
          </a:p>
        </p:txBody>
      </p:sp>
    </p:spTree>
    <p:extLst>
      <p:ext uri="{BB962C8B-B14F-4D97-AF65-F5344CB8AC3E}">
        <p14:creationId xmlns:p14="http://schemas.microsoft.com/office/powerpoint/2010/main" val="3530487265"/>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963" y="235527"/>
            <a:ext cx="7721600" cy="1007986"/>
          </a:xfrm>
        </p:spPr>
        <p:txBody>
          <a:bodyPr/>
          <a:lstStyle/>
          <a:p>
            <a:pPr algn="ctr"/>
            <a:r>
              <a:rPr lang="en-US" sz="6000" b="1" dirty="0">
                <a:solidFill>
                  <a:srgbClr val="FF0000"/>
                </a:solidFill>
              </a:rPr>
              <a:t>Case</a:t>
            </a:r>
            <a:endParaRPr lang="fa-IR" sz="6000" b="1" dirty="0">
              <a:solidFill>
                <a:srgbClr val="FF0000"/>
              </a:solidFill>
            </a:endParaRPr>
          </a:p>
        </p:txBody>
      </p:sp>
      <p:sp>
        <p:nvSpPr>
          <p:cNvPr id="3" name="Subtitle 2"/>
          <p:cNvSpPr>
            <a:spLocks noGrp="1"/>
          </p:cNvSpPr>
          <p:nvPr>
            <p:ph sz="half" idx="1"/>
          </p:nvPr>
        </p:nvSpPr>
        <p:spPr>
          <a:xfrm>
            <a:off x="6426199" y="1208038"/>
            <a:ext cx="5279571" cy="5337423"/>
          </a:xfrm>
          <a:ln w="28575">
            <a:solidFill>
              <a:schemeClr val="tx2"/>
            </a:solidFill>
          </a:ln>
        </p:spPr>
        <p:txBody>
          <a:bodyPr/>
          <a:lstStyle/>
          <a:p>
            <a:pPr marL="0" indent="0">
              <a:buNone/>
            </a:pPr>
            <a:r>
              <a:rPr lang="en-US" sz="2400" dirty="0">
                <a:solidFill>
                  <a:srgbClr val="002060"/>
                </a:solidFill>
              </a:rPr>
              <a:t>WBC: 5400   Hb: 14.8    </a:t>
            </a:r>
            <a:r>
              <a:rPr lang="en-US" sz="2400" dirty="0" err="1">
                <a:solidFill>
                  <a:srgbClr val="002060"/>
                </a:solidFill>
              </a:rPr>
              <a:t>Plt</a:t>
            </a:r>
            <a:r>
              <a:rPr lang="en-US" sz="2400" dirty="0">
                <a:solidFill>
                  <a:srgbClr val="002060"/>
                </a:solidFill>
              </a:rPr>
              <a:t>:</a:t>
            </a:r>
            <a:r>
              <a:rPr lang="fa-IR" sz="2400" dirty="0">
                <a:solidFill>
                  <a:srgbClr val="002060"/>
                </a:solidFill>
              </a:rPr>
              <a:t>1550</a:t>
            </a:r>
            <a:r>
              <a:rPr lang="en-US" sz="2400" dirty="0">
                <a:solidFill>
                  <a:srgbClr val="002060"/>
                </a:solidFill>
              </a:rPr>
              <a:t>00</a:t>
            </a:r>
          </a:p>
          <a:p>
            <a:pPr marL="0" indent="0">
              <a:buNone/>
            </a:pPr>
            <a:r>
              <a:rPr lang="en-US" sz="2400" dirty="0">
                <a:solidFill>
                  <a:srgbClr val="002060"/>
                </a:solidFill>
              </a:rPr>
              <a:t>FBS: </a:t>
            </a:r>
            <a:r>
              <a:rPr lang="fa-IR" sz="2400" dirty="0">
                <a:solidFill>
                  <a:srgbClr val="002060"/>
                </a:solidFill>
              </a:rPr>
              <a:t>98</a:t>
            </a:r>
            <a:r>
              <a:rPr lang="en-US" sz="2400" dirty="0">
                <a:solidFill>
                  <a:srgbClr val="002060"/>
                </a:solidFill>
              </a:rPr>
              <a:t> </a:t>
            </a:r>
            <a:r>
              <a:rPr lang="en-US" sz="1800" dirty="0">
                <a:solidFill>
                  <a:srgbClr val="002060"/>
                </a:solidFill>
              </a:rPr>
              <a:t>mg/dL</a:t>
            </a:r>
            <a:r>
              <a:rPr lang="en-US" sz="2400" dirty="0">
                <a:solidFill>
                  <a:srgbClr val="002060"/>
                </a:solidFill>
              </a:rPr>
              <a:t>  </a:t>
            </a:r>
          </a:p>
          <a:p>
            <a:pPr marL="0" indent="0">
              <a:buNone/>
            </a:pPr>
            <a:r>
              <a:rPr lang="en-US" sz="2400" dirty="0">
                <a:solidFill>
                  <a:srgbClr val="002060"/>
                </a:solidFill>
              </a:rPr>
              <a:t>Cho: 148    HDL: 60    LDL: 50</a:t>
            </a:r>
          </a:p>
          <a:p>
            <a:pPr marL="0" indent="0">
              <a:buNone/>
            </a:pPr>
            <a:r>
              <a:rPr lang="en-US" sz="2400" dirty="0">
                <a:solidFill>
                  <a:srgbClr val="002060"/>
                </a:solidFill>
              </a:rPr>
              <a:t>TG: 190</a:t>
            </a:r>
          </a:p>
          <a:p>
            <a:pPr marL="0" indent="0">
              <a:buNone/>
            </a:pPr>
            <a:r>
              <a:rPr lang="en-US" sz="2400" dirty="0">
                <a:solidFill>
                  <a:srgbClr val="002060"/>
                </a:solidFill>
              </a:rPr>
              <a:t>BUN: 12 </a:t>
            </a:r>
            <a:r>
              <a:rPr lang="en-US" sz="1800" dirty="0">
                <a:solidFill>
                  <a:srgbClr val="002060"/>
                </a:solidFill>
              </a:rPr>
              <a:t>mg/dL  </a:t>
            </a:r>
            <a:r>
              <a:rPr lang="en-US" sz="2400" dirty="0">
                <a:solidFill>
                  <a:srgbClr val="002060"/>
                </a:solidFill>
              </a:rPr>
              <a:t> </a:t>
            </a:r>
          </a:p>
          <a:p>
            <a:pPr marL="0" indent="0">
              <a:buNone/>
            </a:pPr>
            <a:r>
              <a:rPr lang="en-US" sz="2400" dirty="0">
                <a:solidFill>
                  <a:srgbClr val="002060"/>
                </a:solidFill>
              </a:rPr>
              <a:t>Cr: 1.</a:t>
            </a:r>
            <a:r>
              <a:rPr lang="fa-IR" sz="2400" dirty="0">
                <a:solidFill>
                  <a:srgbClr val="002060"/>
                </a:solidFill>
              </a:rPr>
              <a:t>2</a:t>
            </a:r>
            <a:r>
              <a:rPr lang="en-US" sz="2400" dirty="0">
                <a:solidFill>
                  <a:srgbClr val="002060"/>
                </a:solidFill>
              </a:rPr>
              <a:t> </a:t>
            </a:r>
            <a:r>
              <a:rPr lang="en-US" sz="1600" dirty="0">
                <a:solidFill>
                  <a:srgbClr val="002060"/>
                </a:solidFill>
              </a:rPr>
              <a:t>mg/dL  </a:t>
            </a:r>
            <a:r>
              <a:rPr lang="en-US" sz="1800" dirty="0">
                <a:solidFill>
                  <a:srgbClr val="002060"/>
                </a:solidFill>
              </a:rPr>
              <a:t> </a:t>
            </a:r>
            <a:r>
              <a:rPr lang="en-US" sz="2400" dirty="0">
                <a:solidFill>
                  <a:srgbClr val="002060"/>
                </a:solidFill>
              </a:rPr>
              <a:t>eGFR</a:t>
            </a:r>
            <a:r>
              <a:rPr lang="en-US" sz="2000" dirty="0">
                <a:solidFill>
                  <a:srgbClr val="002060"/>
                </a:solidFill>
              </a:rPr>
              <a:t>: </a:t>
            </a:r>
            <a:r>
              <a:rPr lang="fa-IR" sz="2400" dirty="0">
                <a:solidFill>
                  <a:srgbClr val="002060"/>
                </a:solidFill>
              </a:rPr>
              <a:t>60</a:t>
            </a:r>
            <a:r>
              <a:rPr lang="en-US" sz="2000" dirty="0">
                <a:solidFill>
                  <a:srgbClr val="002060"/>
                </a:solidFill>
              </a:rPr>
              <a:t> </a:t>
            </a:r>
            <a:r>
              <a:rPr lang="en-US" sz="1600" dirty="0">
                <a:solidFill>
                  <a:srgbClr val="002060"/>
                </a:solidFill>
              </a:rPr>
              <a:t>ml/min/1.73m2 </a:t>
            </a:r>
            <a:r>
              <a:rPr lang="en-US" sz="2000" dirty="0">
                <a:solidFill>
                  <a:srgbClr val="002060"/>
                </a:solidFill>
              </a:rPr>
              <a:t>   </a:t>
            </a:r>
            <a:endParaRPr lang="en-US" sz="1800" dirty="0">
              <a:solidFill>
                <a:srgbClr val="002060"/>
              </a:solidFill>
            </a:endParaRPr>
          </a:p>
          <a:p>
            <a:pPr marL="0" indent="0">
              <a:buNone/>
            </a:pPr>
            <a:r>
              <a:rPr lang="en-US" sz="2400" dirty="0">
                <a:solidFill>
                  <a:srgbClr val="002060"/>
                </a:solidFill>
              </a:rPr>
              <a:t>Na:139</a:t>
            </a:r>
            <a:r>
              <a:rPr lang="en-US" sz="1800" dirty="0">
                <a:solidFill>
                  <a:srgbClr val="002060"/>
                </a:solidFill>
              </a:rPr>
              <a:t> mEq/L    </a:t>
            </a:r>
            <a:r>
              <a:rPr lang="en-US" sz="2400" dirty="0">
                <a:solidFill>
                  <a:srgbClr val="002060"/>
                </a:solidFill>
              </a:rPr>
              <a:t>K: 4.4 </a:t>
            </a:r>
            <a:r>
              <a:rPr lang="en-US" sz="1800" dirty="0">
                <a:solidFill>
                  <a:srgbClr val="002060"/>
                </a:solidFill>
              </a:rPr>
              <a:t>mEq/L</a:t>
            </a:r>
          </a:p>
          <a:p>
            <a:pPr marL="0" indent="0">
              <a:buNone/>
            </a:pPr>
            <a:r>
              <a:rPr lang="en-US" sz="2400" dirty="0">
                <a:solidFill>
                  <a:srgbClr val="002060"/>
                </a:solidFill>
              </a:rPr>
              <a:t>Ca:10 </a:t>
            </a:r>
            <a:r>
              <a:rPr lang="en-US" sz="2000" dirty="0">
                <a:solidFill>
                  <a:srgbClr val="002060"/>
                </a:solidFill>
              </a:rPr>
              <a:t>mg/dL</a:t>
            </a:r>
            <a:r>
              <a:rPr lang="en-US" sz="2400" dirty="0">
                <a:solidFill>
                  <a:srgbClr val="002060"/>
                </a:solidFill>
              </a:rPr>
              <a:t>    Alb: 4.6 </a:t>
            </a:r>
            <a:r>
              <a:rPr lang="en-US" sz="2000" dirty="0">
                <a:solidFill>
                  <a:srgbClr val="002060"/>
                </a:solidFill>
              </a:rPr>
              <a:t>gr/L</a:t>
            </a:r>
          </a:p>
          <a:p>
            <a:pPr marL="0" indent="0">
              <a:buNone/>
            </a:pPr>
            <a:r>
              <a:rPr lang="en-US" sz="2400" dirty="0">
                <a:solidFill>
                  <a:srgbClr val="002060"/>
                </a:solidFill>
              </a:rPr>
              <a:t>U/A:</a:t>
            </a:r>
            <a:r>
              <a:rPr lang="en-US" sz="2000" dirty="0">
                <a:solidFill>
                  <a:srgbClr val="002060"/>
                </a:solidFill>
              </a:rPr>
              <a:t> SG 1.020, </a:t>
            </a:r>
            <a:r>
              <a:rPr lang="en-US" sz="2000" dirty="0" err="1">
                <a:solidFill>
                  <a:srgbClr val="002060"/>
                </a:solidFill>
              </a:rPr>
              <a:t>Pr</a:t>
            </a:r>
            <a:r>
              <a:rPr lang="en-US" sz="2000" dirty="0">
                <a:solidFill>
                  <a:srgbClr val="002060"/>
                </a:solidFill>
              </a:rPr>
              <a:t> </a:t>
            </a:r>
            <a:r>
              <a:rPr lang="en-US" sz="2400" baseline="68000" dirty="0">
                <a:solidFill>
                  <a:srgbClr val="002060"/>
                </a:solidFill>
              </a:rPr>
              <a:t>_</a:t>
            </a:r>
            <a:endParaRPr lang="en-US" sz="2000" dirty="0">
              <a:solidFill>
                <a:srgbClr val="002060"/>
              </a:solidFill>
            </a:endParaRPr>
          </a:p>
        </p:txBody>
      </p:sp>
      <p:cxnSp>
        <p:nvCxnSpPr>
          <p:cNvPr id="4" name="Straight Connector 3"/>
          <p:cNvCxnSpPr/>
          <p:nvPr/>
        </p:nvCxnSpPr>
        <p:spPr>
          <a:xfrm flipV="1">
            <a:off x="0" y="1146529"/>
            <a:ext cx="12192000" cy="138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D0541A03-B00E-45BD-A207-5C7D63E47527}" type="slidenum">
              <a:rPr lang="en-US" smtClean="0"/>
              <a:pPr>
                <a:defRPr/>
              </a:pPr>
              <a:t>36</a:t>
            </a:fld>
            <a:endParaRPr lang="en-US"/>
          </a:p>
        </p:txBody>
      </p:sp>
      <p:sp>
        <p:nvSpPr>
          <p:cNvPr id="7" name="TextBox 6">
            <a:extLst>
              <a:ext uri="{FF2B5EF4-FFF2-40B4-BE49-F238E27FC236}">
                <a16:creationId xmlns:a16="http://schemas.microsoft.com/office/drawing/2014/main" id="{5417EDFB-048B-5D04-188C-B959F832429B}"/>
              </a:ext>
            </a:extLst>
          </p:cNvPr>
          <p:cNvSpPr txBox="1"/>
          <p:nvPr/>
        </p:nvSpPr>
        <p:spPr>
          <a:xfrm>
            <a:off x="79828" y="1179945"/>
            <a:ext cx="6346371"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a:t>A 83-year-old male with a </a:t>
            </a:r>
            <a:r>
              <a:rPr lang="en-US" sz="2800" dirty="0" err="1"/>
              <a:t>Hx</a:t>
            </a:r>
            <a:r>
              <a:rPr lang="en-US" sz="2800" dirty="0"/>
              <a:t> of HTN since 10 </a:t>
            </a:r>
            <a:r>
              <a:rPr lang="en-US" sz="2800" dirty="0" err="1"/>
              <a:t>ys</a:t>
            </a:r>
            <a:r>
              <a:rPr lang="en-US" sz="2800" dirty="0"/>
              <a:t> ago has been referred for control of his BP. </a:t>
            </a:r>
          </a:p>
          <a:p>
            <a:pPr marL="457200" indent="-457200">
              <a:buFont typeface="Arial" panose="020B0604020202020204" pitchFamily="34" charset="0"/>
              <a:buChar char="•"/>
            </a:pPr>
            <a:r>
              <a:rPr lang="en-US" sz="2800" dirty="0"/>
              <a:t>He lives in a nursing home. </a:t>
            </a:r>
            <a:endParaRPr lang="fa-IR" sz="2800" dirty="0"/>
          </a:p>
          <a:p>
            <a:pPr marL="457200" indent="-457200">
              <a:buFont typeface="Arial" panose="020B0604020202020204" pitchFamily="34" charset="0"/>
              <a:buChar char="•"/>
            </a:pPr>
            <a:r>
              <a:rPr lang="en-US" sz="2800" dirty="0"/>
              <a:t>His daily medications are: Losartan 50 mg, </a:t>
            </a:r>
            <a:r>
              <a:rPr lang="en-US" sz="2800" dirty="0" err="1"/>
              <a:t>Solifenacin</a:t>
            </a:r>
            <a:r>
              <a:rPr lang="en-US" sz="2800" dirty="0"/>
              <a:t> 5 mg, vit D3 50,000 IU/m.</a:t>
            </a:r>
          </a:p>
          <a:p>
            <a:pPr marL="457200" indent="-457200">
              <a:buFont typeface="Arial" panose="020B0604020202020204" pitchFamily="34" charset="0"/>
              <a:buChar char="•"/>
            </a:pPr>
            <a:r>
              <a:rPr lang="en-US" sz="2800" dirty="0"/>
              <a:t>He has a </a:t>
            </a:r>
            <a:r>
              <a:rPr lang="en-US" sz="2800" dirty="0" err="1"/>
              <a:t>Hx</a:t>
            </a:r>
            <a:r>
              <a:rPr lang="en-US" sz="2800" dirty="0"/>
              <a:t> of HTN &amp; DM in his father. </a:t>
            </a:r>
          </a:p>
          <a:p>
            <a:pPr marL="457200" indent="-457200">
              <a:buFont typeface="Arial" panose="020B0604020202020204" pitchFamily="34" charset="0"/>
              <a:buChar char="•"/>
            </a:pPr>
            <a:r>
              <a:rPr lang="en-US" sz="2800" dirty="0"/>
              <a:t>PE: BP: 145/85 </a:t>
            </a:r>
            <a:r>
              <a:rPr lang="en-US" sz="2000" dirty="0"/>
              <a:t>mmHg</a:t>
            </a:r>
            <a:r>
              <a:rPr lang="en-US" sz="2800" dirty="0"/>
              <a:t>, PR: 78</a:t>
            </a:r>
            <a:r>
              <a:rPr lang="en-US" sz="2000" dirty="0"/>
              <a:t>/min</a:t>
            </a:r>
            <a:r>
              <a:rPr lang="en-US" sz="2800" dirty="0"/>
              <a:t>, </a:t>
            </a:r>
            <a:r>
              <a:rPr lang="fa-IR" sz="2800" dirty="0"/>
              <a:t> </a:t>
            </a:r>
            <a:r>
              <a:rPr lang="en-US" sz="2800" dirty="0"/>
              <a:t>W: 75 </a:t>
            </a:r>
            <a:r>
              <a:rPr lang="en-US" sz="2400" dirty="0"/>
              <a:t>kg</a:t>
            </a:r>
            <a:r>
              <a:rPr lang="en-US" sz="2800" dirty="0"/>
              <a:t> H: 168 </a:t>
            </a:r>
            <a:r>
              <a:rPr lang="en-US" sz="2400" dirty="0"/>
              <a:t>cm</a:t>
            </a:r>
            <a:r>
              <a:rPr lang="en-US" sz="2800" dirty="0"/>
              <a:t> Fundoscopy, nerve examination, etc. are normal.</a:t>
            </a:r>
          </a:p>
          <a:p>
            <a:pPr marL="457200" indent="-457200">
              <a:buFont typeface="Arial" panose="020B0604020202020204" pitchFamily="34" charset="0"/>
              <a:buChar char="•"/>
            </a:pPr>
            <a:r>
              <a:rPr lang="en-US" sz="2800" dirty="0"/>
              <a:t> ECG: LVH</a:t>
            </a:r>
            <a:r>
              <a:rPr lang="en-US" sz="2000" dirty="0"/>
              <a:t>.</a:t>
            </a:r>
          </a:p>
        </p:txBody>
      </p:sp>
    </p:spTree>
    <p:extLst>
      <p:ext uri="{BB962C8B-B14F-4D97-AF65-F5344CB8AC3E}">
        <p14:creationId xmlns:p14="http://schemas.microsoft.com/office/powerpoint/2010/main" val="21226658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anim calcmode="lin" valueType="num">
                                      <p:cBhvr>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anim calcmode="lin" valueType="num">
                                      <p:cBhvr>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anim calcmode="lin" valueType="num">
                                      <p:cBhvr>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500"/>
                                        <p:tgtEl>
                                          <p:spTgt spid="3">
                                            <p:txEl>
                                              <p:pRg st="8" end="8"/>
                                            </p:txEl>
                                          </p:spTgt>
                                        </p:tgtEl>
                                      </p:cBhvr>
                                    </p:animEffect>
                                    <p:anim calcmode="lin" valueType="num">
                                      <p:cBhvr>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52400"/>
            <a:ext cx="8063345" cy="955964"/>
          </a:xfrm>
        </p:spPr>
        <p:txBody>
          <a:bodyPr>
            <a:normAutofit/>
          </a:bodyPr>
          <a:lstStyle/>
          <a:p>
            <a:pPr algn="ctr">
              <a:defRPr/>
            </a:pPr>
            <a:r>
              <a:rPr lang="en-US" sz="4400" dirty="0"/>
              <a:t>question</a:t>
            </a:r>
            <a:endParaRPr lang="fa-IR" sz="4400" dirty="0"/>
          </a:p>
        </p:txBody>
      </p:sp>
      <p:sp>
        <p:nvSpPr>
          <p:cNvPr id="3" name="Content Placeholder 2"/>
          <p:cNvSpPr>
            <a:spLocks noGrp="1"/>
          </p:cNvSpPr>
          <p:nvPr>
            <p:ph idx="1"/>
          </p:nvPr>
        </p:nvSpPr>
        <p:spPr>
          <a:xfrm>
            <a:off x="748146" y="1371599"/>
            <a:ext cx="10667999" cy="4959927"/>
          </a:xfrm>
        </p:spPr>
        <p:txBody>
          <a:bodyPr/>
          <a:lstStyle/>
          <a:p>
            <a:pPr marL="571500" lvl="1" indent="-457200">
              <a:buSzPct val="109000"/>
            </a:pPr>
            <a:r>
              <a:rPr lang="en-US" altLang="en-US" sz="3600" b="1" dirty="0"/>
              <a:t>What is the target BP in this patient?</a:t>
            </a:r>
          </a:p>
          <a:p>
            <a:pPr marL="1314450" lvl="2" indent="-514350">
              <a:lnSpc>
                <a:spcPct val="150000"/>
              </a:lnSpc>
              <a:buSzPct val="109000"/>
              <a:buFont typeface="Arial Black" panose="020B0A04020102020204" pitchFamily="34" charset="0"/>
              <a:buAutoNum type="arabicPeriod"/>
            </a:pPr>
            <a:r>
              <a:rPr lang="en-US" altLang="en-US" sz="3600" b="1" dirty="0"/>
              <a:t>&lt; 1</a:t>
            </a:r>
            <a:r>
              <a:rPr lang="fa-IR" altLang="en-US" sz="3600" b="1" dirty="0"/>
              <a:t>3</a:t>
            </a:r>
            <a:r>
              <a:rPr lang="en-US" altLang="en-US" sz="3600" b="1" dirty="0"/>
              <a:t>0/</a:t>
            </a:r>
            <a:r>
              <a:rPr lang="fa-IR" altLang="en-US" sz="3600" b="1" dirty="0"/>
              <a:t>8</a:t>
            </a:r>
            <a:r>
              <a:rPr lang="en-US" altLang="en-US" sz="3600" b="1" dirty="0"/>
              <a:t>0</a:t>
            </a:r>
          </a:p>
          <a:p>
            <a:pPr marL="1314450" lvl="2" indent="-514350">
              <a:lnSpc>
                <a:spcPct val="150000"/>
              </a:lnSpc>
              <a:buSzPct val="109000"/>
              <a:buFont typeface="Arial Black" panose="020B0A04020102020204" pitchFamily="34" charset="0"/>
              <a:buAutoNum type="arabicPeriod"/>
            </a:pPr>
            <a:r>
              <a:rPr lang="fa-IR" altLang="en-US" sz="3600" b="1" dirty="0"/>
              <a:t>&gt;</a:t>
            </a:r>
            <a:r>
              <a:rPr lang="en-US" altLang="en-US" sz="3600" b="1" dirty="0"/>
              <a:t> 140/90</a:t>
            </a:r>
          </a:p>
          <a:p>
            <a:pPr marL="1314450" lvl="2" indent="-514350">
              <a:lnSpc>
                <a:spcPct val="150000"/>
              </a:lnSpc>
              <a:buSzPct val="109000"/>
              <a:buFont typeface="Arial Black" panose="020B0A04020102020204" pitchFamily="34" charset="0"/>
              <a:buAutoNum type="arabicPeriod"/>
            </a:pPr>
            <a:r>
              <a:rPr lang="en-US" altLang="en-US" sz="3600" b="1" dirty="0"/>
              <a:t>&lt; 150/</a:t>
            </a:r>
            <a:r>
              <a:rPr lang="fa-IR" altLang="en-US" sz="3600" b="1" dirty="0"/>
              <a:t>8</a:t>
            </a:r>
            <a:r>
              <a:rPr lang="en-US" altLang="en-US" sz="3600" b="1" dirty="0"/>
              <a:t>0</a:t>
            </a:r>
          </a:p>
          <a:p>
            <a:pPr marL="1314450" lvl="2" indent="-514350">
              <a:lnSpc>
                <a:spcPct val="150000"/>
              </a:lnSpc>
              <a:buSzPct val="109000"/>
              <a:buFont typeface="Arial Black" panose="020B0A04020102020204" pitchFamily="34" charset="0"/>
              <a:buAutoNum type="arabicPeriod"/>
            </a:pPr>
            <a:r>
              <a:rPr lang="fa-IR" altLang="en-US" sz="3600" b="1" dirty="0"/>
              <a:t>&gt;</a:t>
            </a:r>
            <a:r>
              <a:rPr lang="en-US" altLang="en-US" sz="3600" b="1" dirty="0"/>
              <a:t> 150/90</a:t>
            </a:r>
            <a:endParaRPr lang="fa-IR" altLang="en-US" sz="3600" b="1" dirty="0"/>
          </a:p>
        </p:txBody>
      </p:sp>
      <p:sp>
        <p:nvSpPr>
          <p:cNvPr id="153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7C4899E-2408-4EE3-92C4-4C237F77E49A}" type="slidenum">
              <a:rPr kumimoji="0" lang="en-US" altLang="en-US" sz="2400" b="1" i="0" u="none" strike="noStrike" kern="1200" cap="none" spc="0" normalizeH="0" baseline="0" noProof="0">
                <a:ln>
                  <a:noFill/>
                </a:ln>
                <a:solidFill>
                  <a:srgbClr val="D1282E"/>
                </a:solidFill>
                <a:effectLst/>
                <a:uLnTx/>
                <a:uFillTx/>
                <a:latin typeface="Times" panose="02020603050405020304" pitchFamily="18"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37</a:t>
            </a:fld>
            <a:endParaRPr kumimoji="0" lang="en-US" altLang="en-US" sz="2400" b="1" i="0" u="none" strike="noStrike" kern="1200" cap="none" spc="0" normalizeH="0" baseline="0" noProof="0">
              <a:ln>
                <a:noFill/>
              </a:ln>
              <a:solidFill>
                <a:srgbClr val="D1282E"/>
              </a:solidFill>
              <a:effectLst/>
              <a:uLnTx/>
              <a:uFillTx/>
              <a:latin typeface="Times" panose="02020603050405020304" pitchFamily="18" charset="0"/>
              <a:ea typeface="MS PGothic" panose="020B0600070205080204" pitchFamily="34" charset="-128"/>
              <a:cs typeface="+mn-cs"/>
            </a:endParaRPr>
          </a:p>
        </p:txBody>
      </p:sp>
      <p:cxnSp>
        <p:nvCxnSpPr>
          <p:cNvPr id="6" name="Straight Connector 5"/>
          <p:cNvCxnSpPr/>
          <p:nvPr/>
        </p:nvCxnSpPr>
        <p:spPr>
          <a:xfrm>
            <a:off x="0" y="1219200"/>
            <a:ext cx="11970327" cy="5541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57714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85B0-5492-AA46-54D7-96F92E8FCB05}"/>
              </a:ext>
            </a:extLst>
          </p:cNvPr>
          <p:cNvSpPr>
            <a:spLocks noGrp="1"/>
          </p:cNvSpPr>
          <p:nvPr>
            <p:ph type="title"/>
          </p:nvPr>
        </p:nvSpPr>
        <p:spPr>
          <a:xfrm>
            <a:off x="609599" y="152399"/>
            <a:ext cx="11081657" cy="1698171"/>
          </a:xfrm>
        </p:spPr>
        <p:txBody>
          <a:bodyPr>
            <a:normAutofit/>
          </a:bodyPr>
          <a:lstStyle/>
          <a:p>
            <a:pPr algn="ctr">
              <a:lnSpc>
                <a:spcPct val="150000"/>
              </a:lnSpc>
            </a:pPr>
            <a:r>
              <a:rPr lang="en-US" dirty="0"/>
              <a:t>Recommendations for BP control in very old patients</a:t>
            </a:r>
          </a:p>
        </p:txBody>
      </p:sp>
      <p:sp>
        <p:nvSpPr>
          <p:cNvPr id="3" name="Content Placeholder 2">
            <a:extLst>
              <a:ext uri="{FF2B5EF4-FFF2-40B4-BE49-F238E27FC236}">
                <a16:creationId xmlns:a16="http://schemas.microsoft.com/office/drawing/2014/main" id="{996A4CB8-F8B0-E5CC-1C1D-A1ABED65BA33}"/>
              </a:ext>
            </a:extLst>
          </p:cNvPr>
          <p:cNvSpPr>
            <a:spLocks noGrp="1"/>
          </p:cNvSpPr>
          <p:nvPr>
            <p:ph idx="1"/>
          </p:nvPr>
        </p:nvSpPr>
        <p:spPr>
          <a:xfrm>
            <a:off x="1273628" y="2177144"/>
            <a:ext cx="9960428" cy="4373563"/>
          </a:xfrm>
        </p:spPr>
        <p:txBody>
          <a:bodyPr/>
          <a:lstStyle/>
          <a:p>
            <a:pPr>
              <a:buFont typeface="Arial" panose="020B0604020202020204" pitchFamily="34" charset="0"/>
              <a:buChar char="•"/>
            </a:pPr>
            <a:r>
              <a:rPr lang="en-US" sz="3200" dirty="0"/>
              <a:t>Calculation of frailty index</a:t>
            </a:r>
          </a:p>
          <a:p>
            <a:pPr>
              <a:buFont typeface="Arial" panose="020B0604020202020204" pitchFamily="34" charset="0"/>
              <a:buChar char="•"/>
            </a:pPr>
            <a:r>
              <a:rPr lang="en-US" sz="3200" dirty="0"/>
              <a:t>Start with monotherapy</a:t>
            </a:r>
          </a:p>
          <a:p>
            <a:pPr>
              <a:buFont typeface="Arial" panose="020B0604020202020204" pitchFamily="34" charset="0"/>
              <a:buChar char="•"/>
            </a:pPr>
            <a:r>
              <a:rPr lang="en-US" sz="3200" dirty="0"/>
              <a:t>Slowly lower blood pressure</a:t>
            </a:r>
          </a:p>
          <a:p>
            <a:pPr>
              <a:buFont typeface="Arial" panose="020B0604020202020204" pitchFamily="34" charset="0"/>
              <a:buChar char="•"/>
            </a:pPr>
            <a:r>
              <a:rPr lang="en-US" sz="3200" dirty="0"/>
              <a:t>Individualization for target BP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27472CA-AE9C-B5CB-A115-B34CFFF667FE}"/>
              </a:ext>
            </a:extLst>
          </p:cNvPr>
          <p:cNvSpPr>
            <a:spLocks noGrp="1"/>
          </p:cNvSpPr>
          <p:nvPr>
            <p:ph type="sldNum" sz="quarter" idx="12"/>
          </p:nvPr>
        </p:nvSpPr>
        <p:spPr/>
        <p:txBody>
          <a:bodyPr/>
          <a:lstStyle/>
          <a:p>
            <a:pPr>
              <a:defRPr/>
            </a:pPr>
            <a:fld id="{ED88EC6E-8FE7-437E-96DD-C10CEF9B52D6}" type="slidenum">
              <a:rPr lang="en-US" smtClean="0"/>
              <a:pPr>
                <a:defRPr/>
              </a:pPr>
              <a:t>38</a:t>
            </a:fld>
            <a:endParaRPr lang="en-US"/>
          </a:p>
        </p:txBody>
      </p:sp>
    </p:spTree>
    <p:extLst>
      <p:ext uri="{BB962C8B-B14F-4D97-AF65-F5344CB8AC3E}">
        <p14:creationId xmlns:p14="http://schemas.microsoft.com/office/powerpoint/2010/main" val="27424114"/>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3E3E-8099-E616-DE4D-834CDA0DEADA}"/>
              </a:ext>
            </a:extLst>
          </p:cNvPr>
          <p:cNvSpPr>
            <a:spLocks noGrp="1"/>
          </p:cNvSpPr>
          <p:nvPr>
            <p:ph type="title"/>
          </p:nvPr>
        </p:nvSpPr>
        <p:spPr>
          <a:xfrm>
            <a:off x="2235200" y="89351"/>
            <a:ext cx="7721600" cy="685800"/>
          </a:xfrm>
        </p:spPr>
        <p:txBody>
          <a:bodyPr>
            <a:normAutofit fontScale="90000"/>
          </a:bodyPr>
          <a:lstStyle/>
          <a:p>
            <a:pPr algn="ctr"/>
            <a:r>
              <a:rPr lang="en-US" dirty="0"/>
              <a:t>Thanks for your attention</a:t>
            </a:r>
          </a:p>
        </p:txBody>
      </p:sp>
      <p:pic>
        <p:nvPicPr>
          <p:cNvPr id="6" name="Content Placeholder 5">
            <a:extLst>
              <a:ext uri="{FF2B5EF4-FFF2-40B4-BE49-F238E27FC236}">
                <a16:creationId xmlns:a16="http://schemas.microsoft.com/office/drawing/2014/main" id="{8B3D2A2D-AFBF-61DE-22E3-C75DEC7DBF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760867"/>
            <a:ext cx="10917767" cy="6007782"/>
          </a:xfrm>
        </p:spPr>
      </p:pic>
      <p:sp>
        <p:nvSpPr>
          <p:cNvPr id="4" name="Slide Number Placeholder 3">
            <a:extLst>
              <a:ext uri="{FF2B5EF4-FFF2-40B4-BE49-F238E27FC236}">
                <a16:creationId xmlns:a16="http://schemas.microsoft.com/office/drawing/2014/main" id="{E9C4628F-20C7-AC6D-90FF-AE2EB9A27C67}"/>
              </a:ext>
            </a:extLst>
          </p:cNvPr>
          <p:cNvSpPr>
            <a:spLocks noGrp="1"/>
          </p:cNvSpPr>
          <p:nvPr>
            <p:ph type="sldNum" sz="quarter" idx="12"/>
          </p:nvPr>
        </p:nvSpPr>
        <p:spPr/>
        <p:txBody>
          <a:bodyPr/>
          <a:lstStyle/>
          <a:p>
            <a:pPr>
              <a:defRPr/>
            </a:pPr>
            <a:fld id="{ED88EC6E-8FE7-437E-96DD-C10CEF9B52D6}" type="slidenum">
              <a:rPr lang="en-US" smtClean="0"/>
              <a:pPr>
                <a:defRPr/>
              </a:pPr>
              <a:t>39</a:t>
            </a:fld>
            <a:endParaRPr lang="en-US"/>
          </a:p>
        </p:txBody>
      </p:sp>
    </p:spTree>
    <p:extLst>
      <p:ext uri="{BB962C8B-B14F-4D97-AF65-F5344CB8AC3E}">
        <p14:creationId xmlns:p14="http://schemas.microsoft.com/office/powerpoint/2010/main" val="30649018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52400"/>
            <a:ext cx="8063345" cy="955964"/>
          </a:xfrm>
        </p:spPr>
        <p:txBody>
          <a:bodyPr>
            <a:normAutofit/>
          </a:bodyPr>
          <a:lstStyle/>
          <a:p>
            <a:pPr algn="ctr">
              <a:defRPr/>
            </a:pPr>
            <a:r>
              <a:rPr lang="en-US" sz="4400" dirty="0"/>
              <a:t>question</a:t>
            </a:r>
            <a:endParaRPr lang="fa-IR" sz="4400" dirty="0"/>
          </a:p>
        </p:txBody>
      </p:sp>
      <p:sp>
        <p:nvSpPr>
          <p:cNvPr id="3" name="Content Placeholder 2"/>
          <p:cNvSpPr>
            <a:spLocks noGrp="1"/>
          </p:cNvSpPr>
          <p:nvPr>
            <p:ph idx="1"/>
          </p:nvPr>
        </p:nvSpPr>
        <p:spPr>
          <a:xfrm>
            <a:off x="748146" y="1371599"/>
            <a:ext cx="10667999" cy="4959927"/>
          </a:xfrm>
        </p:spPr>
        <p:txBody>
          <a:bodyPr/>
          <a:lstStyle/>
          <a:p>
            <a:pPr marL="571500" lvl="1" indent="-457200">
              <a:buSzPct val="109000"/>
            </a:pPr>
            <a:r>
              <a:rPr lang="en-US" altLang="en-US" sz="3600" b="1" dirty="0"/>
              <a:t>What is the target BP in this patient?</a:t>
            </a:r>
          </a:p>
          <a:p>
            <a:pPr marL="1314450" lvl="2" indent="-514350">
              <a:lnSpc>
                <a:spcPct val="150000"/>
              </a:lnSpc>
              <a:buSzPct val="109000"/>
              <a:buFont typeface="Arial Black" panose="020B0A04020102020204" pitchFamily="34" charset="0"/>
              <a:buAutoNum type="arabicPeriod"/>
            </a:pPr>
            <a:r>
              <a:rPr lang="en-US" altLang="en-US" sz="3600" b="1" dirty="0"/>
              <a:t>&lt; 1</a:t>
            </a:r>
            <a:r>
              <a:rPr lang="fa-IR" altLang="en-US" sz="3600" b="1" dirty="0"/>
              <a:t>3</a:t>
            </a:r>
            <a:r>
              <a:rPr lang="en-US" altLang="en-US" sz="3600" b="1" dirty="0"/>
              <a:t>0/</a:t>
            </a:r>
            <a:r>
              <a:rPr lang="fa-IR" altLang="en-US" sz="3600" b="1" dirty="0"/>
              <a:t>8</a:t>
            </a:r>
            <a:r>
              <a:rPr lang="en-US" altLang="en-US" sz="3600" b="1" dirty="0"/>
              <a:t>0</a:t>
            </a:r>
          </a:p>
          <a:p>
            <a:pPr marL="1314450" lvl="2" indent="-514350">
              <a:lnSpc>
                <a:spcPct val="150000"/>
              </a:lnSpc>
              <a:buSzPct val="109000"/>
              <a:buFont typeface="Arial Black" panose="020B0A04020102020204" pitchFamily="34" charset="0"/>
              <a:buAutoNum type="arabicPeriod"/>
            </a:pPr>
            <a:r>
              <a:rPr lang="fa-IR" altLang="en-US" sz="3600" b="1" dirty="0"/>
              <a:t>&gt;</a:t>
            </a:r>
            <a:r>
              <a:rPr lang="en-US" altLang="en-US" sz="3600" b="1" dirty="0"/>
              <a:t> 140/90</a:t>
            </a:r>
          </a:p>
          <a:p>
            <a:pPr marL="1314450" lvl="2" indent="-514350">
              <a:lnSpc>
                <a:spcPct val="150000"/>
              </a:lnSpc>
              <a:buSzPct val="109000"/>
              <a:buFont typeface="Arial Black" panose="020B0A04020102020204" pitchFamily="34" charset="0"/>
              <a:buAutoNum type="arabicPeriod"/>
            </a:pPr>
            <a:r>
              <a:rPr lang="en-US" altLang="en-US" sz="3600" b="1" dirty="0"/>
              <a:t>&lt; 150/</a:t>
            </a:r>
            <a:r>
              <a:rPr lang="fa-IR" altLang="en-US" sz="3600" b="1" dirty="0"/>
              <a:t>8</a:t>
            </a:r>
            <a:r>
              <a:rPr lang="en-US" altLang="en-US" sz="3600" b="1" dirty="0"/>
              <a:t>0</a:t>
            </a:r>
          </a:p>
          <a:p>
            <a:pPr marL="1314450" lvl="2" indent="-514350">
              <a:lnSpc>
                <a:spcPct val="150000"/>
              </a:lnSpc>
              <a:buSzPct val="109000"/>
              <a:buFont typeface="Arial Black" panose="020B0A04020102020204" pitchFamily="34" charset="0"/>
              <a:buAutoNum type="arabicPeriod"/>
            </a:pPr>
            <a:r>
              <a:rPr lang="fa-IR" altLang="en-US" sz="3600" b="1" dirty="0"/>
              <a:t>&gt;</a:t>
            </a:r>
            <a:r>
              <a:rPr lang="en-US" altLang="en-US" sz="3600" b="1" dirty="0"/>
              <a:t> 150/90</a:t>
            </a:r>
            <a:endParaRPr lang="fa-IR" altLang="en-US" sz="3600" b="1" dirty="0"/>
          </a:p>
        </p:txBody>
      </p:sp>
      <p:sp>
        <p:nvSpPr>
          <p:cNvPr id="153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7C4899E-2408-4EE3-92C4-4C237F77E49A}" type="slidenum">
              <a:rPr kumimoji="0" lang="en-US" altLang="en-US" sz="2400" b="1" i="0" u="none" strike="noStrike" kern="1200" cap="none" spc="0" normalizeH="0" baseline="0" noProof="0">
                <a:ln>
                  <a:noFill/>
                </a:ln>
                <a:solidFill>
                  <a:srgbClr val="D1282E"/>
                </a:solidFill>
                <a:effectLst/>
                <a:uLnTx/>
                <a:uFillTx/>
                <a:latin typeface="Times" panose="02020603050405020304" pitchFamily="18"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a:t>
            </a:fld>
            <a:endParaRPr kumimoji="0" lang="en-US" altLang="en-US" sz="2400" b="1" i="0" u="none" strike="noStrike" kern="1200" cap="none" spc="0" normalizeH="0" baseline="0" noProof="0">
              <a:ln>
                <a:noFill/>
              </a:ln>
              <a:solidFill>
                <a:srgbClr val="D1282E"/>
              </a:solidFill>
              <a:effectLst/>
              <a:uLnTx/>
              <a:uFillTx/>
              <a:latin typeface="Times" panose="02020603050405020304" pitchFamily="18" charset="0"/>
              <a:ea typeface="MS PGothic" panose="020B0600070205080204" pitchFamily="34" charset="-128"/>
              <a:cs typeface="+mn-cs"/>
            </a:endParaRPr>
          </a:p>
        </p:txBody>
      </p:sp>
      <p:cxnSp>
        <p:nvCxnSpPr>
          <p:cNvPr id="6" name="Straight Connector 5"/>
          <p:cNvCxnSpPr/>
          <p:nvPr/>
        </p:nvCxnSpPr>
        <p:spPr>
          <a:xfrm>
            <a:off x="0" y="1219200"/>
            <a:ext cx="11970327" cy="5541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02416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0243" name="Content Placeholder 2"/>
          <p:cNvSpPr>
            <a:spLocks noGrp="1"/>
          </p:cNvSpPr>
          <p:nvPr>
            <p:ph idx="1"/>
          </p:nvPr>
        </p:nvSpPr>
        <p:spPr/>
        <p:txBody>
          <a:bodyPr/>
          <a:lstStyle/>
          <a:p>
            <a:endParaRPr lang="fa-IR" altLang="fa-IR"/>
          </a:p>
        </p:txBody>
      </p:sp>
      <p:pic>
        <p:nvPicPr>
          <p:cNvPr id="10246" name="Picture 5"/>
          <p:cNvPicPr>
            <a:picLocks noChangeAspect="1"/>
          </p:cNvPicPr>
          <p:nvPr/>
        </p:nvPicPr>
        <p:blipFill>
          <a:blip r:embed="rId2">
            <a:extLst>
              <a:ext uri="{28A0092B-C50C-407E-A947-70E740481C1C}">
                <a14:useLocalDpi xmlns:a14="http://schemas.microsoft.com/office/drawing/2010/main" val="0"/>
              </a:ext>
            </a:extLst>
          </a:blip>
          <a:srcRect l="5833" t="24860" r="37500" b="20000"/>
          <a:stretch>
            <a:fillRect/>
          </a:stretch>
        </p:blipFill>
        <p:spPr bwMode="auto">
          <a:xfrm>
            <a:off x="1547813" y="152400"/>
            <a:ext cx="8678862" cy="657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ED88EC6E-8FE7-437E-96DD-C10CEF9B52D6}" type="slidenum">
              <a:rPr lang="en-US" smtClean="0"/>
              <a:pPr>
                <a:defRPr/>
              </a:pPr>
              <a:t>5</a:t>
            </a:fld>
            <a:endParaRPr lang="en-US"/>
          </a:p>
        </p:txBody>
      </p:sp>
    </p:spTree>
    <p:extLst>
      <p:ext uri="{BB962C8B-B14F-4D97-AF65-F5344CB8AC3E}">
        <p14:creationId xmlns:p14="http://schemas.microsoft.com/office/powerpoint/2010/main" val="3634242989"/>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9D9B-A0BD-7E91-1A54-406C9DCC8C7D}"/>
              </a:ext>
            </a:extLst>
          </p:cNvPr>
          <p:cNvSpPr>
            <a:spLocks noGrp="1"/>
          </p:cNvSpPr>
          <p:nvPr>
            <p:ph type="title"/>
          </p:nvPr>
        </p:nvSpPr>
        <p:spPr>
          <a:xfrm>
            <a:off x="620485" y="119742"/>
            <a:ext cx="11332029" cy="1066801"/>
          </a:xfrm>
        </p:spPr>
        <p:txBody>
          <a:bodyPr>
            <a:normAutofit/>
          </a:bodyPr>
          <a:lstStyle/>
          <a:p>
            <a:pPr algn="ctr"/>
            <a:r>
              <a:rPr lang="en-US" sz="6000" dirty="0">
                <a:latin typeface="Aharoni" panose="02010803020104030203" pitchFamily="2" charset="-79"/>
                <a:cs typeface="Aharoni" panose="02010803020104030203" pitchFamily="2" charset="-79"/>
              </a:rPr>
              <a:t>Introduction</a:t>
            </a:r>
          </a:p>
        </p:txBody>
      </p:sp>
      <p:sp>
        <p:nvSpPr>
          <p:cNvPr id="4" name="Slide Number Placeholder 3">
            <a:extLst>
              <a:ext uri="{FF2B5EF4-FFF2-40B4-BE49-F238E27FC236}">
                <a16:creationId xmlns:a16="http://schemas.microsoft.com/office/drawing/2014/main" id="{17034558-50F7-348C-EF55-BF0B6B23EC36}"/>
              </a:ext>
            </a:extLst>
          </p:cNvPr>
          <p:cNvSpPr>
            <a:spLocks noGrp="1"/>
          </p:cNvSpPr>
          <p:nvPr>
            <p:ph type="sldNum" sz="quarter" idx="12"/>
          </p:nvPr>
        </p:nvSpPr>
        <p:spPr>
          <a:xfrm rot="16200000">
            <a:off x="11199851" y="5792145"/>
            <a:ext cx="1316038" cy="486833"/>
          </a:xfrm>
        </p:spPr>
        <p:txBody>
          <a:bodyPr/>
          <a:lstStyle/>
          <a:p>
            <a:pPr>
              <a:defRPr/>
            </a:pPr>
            <a:fld id="{ED88EC6E-8FE7-437E-96DD-C10CEF9B52D6}" type="slidenum">
              <a:rPr lang="en-US" smtClean="0"/>
              <a:pPr>
                <a:defRPr/>
              </a:pPr>
              <a:t>6</a:t>
            </a:fld>
            <a:endParaRPr lang="en-US"/>
          </a:p>
        </p:txBody>
      </p:sp>
      <p:sp>
        <p:nvSpPr>
          <p:cNvPr id="5" name="TextBox 4">
            <a:extLst>
              <a:ext uri="{FF2B5EF4-FFF2-40B4-BE49-F238E27FC236}">
                <a16:creationId xmlns:a16="http://schemas.microsoft.com/office/drawing/2014/main" id="{C6BAB92F-3163-BDD4-7733-E5AD996FBC8D}"/>
              </a:ext>
            </a:extLst>
          </p:cNvPr>
          <p:cNvSpPr txBox="1"/>
          <p:nvPr/>
        </p:nvSpPr>
        <p:spPr>
          <a:xfrm>
            <a:off x="3684814" y="6178663"/>
            <a:ext cx="4980215" cy="646331"/>
          </a:xfrm>
          <a:prstGeom prst="rect">
            <a:avLst/>
          </a:prstGeom>
          <a:noFill/>
          <a:ln w="28575">
            <a:solidFill>
              <a:srgbClr val="002060"/>
            </a:solidFill>
          </a:ln>
        </p:spPr>
        <p:txBody>
          <a:bodyPr wrap="square" rtlCol="0">
            <a:spAutoFit/>
          </a:bodyPr>
          <a:lstStyle/>
          <a:p>
            <a:pPr marL="285750" indent="-285750">
              <a:buFont typeface="Arial" panose="020B0604020202020204" pitchFamily="34" charset="0"/>
              <a:buChar char="•"/>
            </a:pPr>
            <a:r>
              <a:rPr lang="en-US" b="0" i="0" dirty="0">
                <a:solidFill>
                  <a:srgbClr val="002060"/>
                </a:solidFill>
                <a:effectLst/>
                <a:latin typeface="Arial" panose="020B0604020202020204" pitchFamily="34" charset="0"/>
              </a:rPr>
              <a:t>Forman, D. E.</a:t>
            </a:r>
            <a:r>
              <a:rPr lang="en-US" b="0" i="1" dirty="0">
                <a:solidFill>
                  <a:srgbClr val="002060"/>
                </a:solidFill>
                <a:effectLst/>
                <a:latin typeface="Arial" panose="020B0604020202020204" pitchFamily="34" charset="0"/>
              </a:rPr>
              <a:t>J of the </a:t>
            </a:r>
            <a:r>
              <a:rPr lang="en-US" b="0" i="1" dirty="0" err="1">
                <a:solidFill>
                  <a:srgbClr val="002060"/>
                </a:solidFill>
                <a:effectLst/>
                <a:latin typeface="Arial" panose="020B0604020202020204" pitchFamily="34" charset="0"/>
              </a:rPr>
              <a:t>Ame</a:t>
            </a:r>
            <a:r>
              <a:rPr lang="en-US" b="0" i="1" dirty="0">
                <a:solidFill>
                  <a:srgbClr val="002060"/>
                </a:solidFill>
                <a:effectLst/>
                <a:latin typeface="Arial" panose="020B0604020202020204" pitchFamily="34" charset="0"/>
              </a:rPr>
              <a:t> Geria </a:t>
            </a:r>
            <a:r>
              <a:rPr lang="en-US" b="0" i="1" dirty="0" err="1">
                <a:solidFill>
                  <a:srgbClr val="002060"/>
                </a:solidFill>
                <a:effectLst/>
                <a:latin typeface="Arial" panose="020B0604020202020204" pitchFamily="34" charset="0"/>
              </a:rPr>
              <a:t>Soci</a:t>
            </a:r>
            <a:r>
              <a:rPr lang="en-US" b="0" i="0" dirty="0">
                <a:solidFill>
                  <a:srgbClr val="002060"/>
                </a:solidFill>
                <a:effectLst/>
                <a:latin typeface="Arial" panose="020B0604020202020204" pitchFamily="34" charset="0"/>
              </a:rPr>
              <a:t>. 1992</a:t>
            </a:r>
          </a:p>
          <a:p>
            <a:pPr marL="285750" indent="-285750">
              <a:buFont typeface="Arial" panose="020B0604020202020204" pitchFamily="34" charset="0"/>
              <a:buChar char="•"/>
            </a:pPr>
            <a:r>
              <a:rPr lang="en-US" dirty="0">
                <a:solidFill>
                  <a:srgbClr val="002060"/>
                </a:solidFill>
              </a:rPr>
              <a:t>Lee SB.</a:t>
            </a:r>
            <a:r>
              <a:rPr lang="sv-SE" dirty="0">
                <a:solidFill>
                  <a:srgbClr val="002060"/>
                </a:solidFill>
              </a:rPr>
              <a:t> Clin Exp Emerg Med.2018</a:t>
            </a:r>
            <a:endParaRPr lang="en-US" dirty="0">
              <a:solidFill>
                <a:srgbClr val="002060"/>
              </a:solidFill>
            </a:endParaRPr>
          </a:p>
        </p:txBody>
      </p:sp>
      <p:graphicFrame>
        <p:nvGraphicFramePr>
          <p:cNvPr id="6" name="Table 6">
            <a:extLst>
              <a:ext uri="{FF2B5EF4-FFF2-40B4-BE49-F238E27FC236}">
                <a16:creationId xmlns:a16="http://schemas.microsoft.com/office/drawing/2014/main" id="{587F198B-A91D-4004-8925-A003CB4336D7}"/>
              </a:ext>
            </a:extLst>
          </p:cNvPr>
          <p:cNvGraphicFramePr>
            <a:graphicFrameLocks noGrp="1"/>
          </p:cNvGraphicFramePr>
          <p:nvPr>
            <p:extLst>
              <p:ext uri="{D42A27DB-BD31-4B8C-83A1-F6EECF244321}">
                <p14:modId xmlns:p14="http://schemas.microsoft.com/office/powerpoint/2010/main" val="3348015346"/>
              </p:ext>
            </p:extLst>
          </p:nvPr>
        </p:nvGraphicFramePr>
        <p:xfrm>
          <a:off x="620485" y="1462989"/>
          <a:ext cx="10657115" cy="4539914"/>
        </p:xfrm>
        <a:graphic>
          <a:graphicData uri="http://schemas.openxmlformats.org/drawingml/2006/table">
            <a:tbl>
              <a:tblPr firstRow="1" bandRow="1">
                <a:tableStyleId>{5940675A-B579-460E-94D1-54222C63F5DA}</a:tableStyleId>
              </a:tblPr>
              <a:tblGrid>
                <a:gridCol w="2775857">
                  <a:extLst>
                    <a:ext uri="{9D8B030D-6E8A-4147-A177-3AD203B41FA5}">
                      <a16:colId xmlns:a16="http://schemas.microsoft.com/office/drawing/2014/main" val="4241800570"/>
                    </a:ext>
                  </a:extLst>
                </a:gridCol>
                <a:gridCol w="2612572">
                  <a:extLst>
                    <a:ext uri="{9D8B030D-6E8A-4147-A177-3AD203B41FA5}">
                      <a16:colId xmlns:a16="http://schemas.microsoft.com/office/drawing/2014/main" val="2247022060"/>
                    </a:ext>
                  </a:extLst>
                </a:gridCol>
                <a:gridCol w="2841171">
                  <a:extLst>
                    <a:ext uri="{9D8B030D-6E8A-4147-A177-3AD203B41FA5}">
                      <a16:colId xmlns:a16="http://schemas.microsoft.com/office/drawing/2014/main" val="2721885753"/>
                    </a:ext>
                  </a:extLst>
                </a:gridCol>
                <a:gridCol w="2427515">
                  <a:extLst>
                    <a:ext uri="{9D8B030D-6E8A-4147-A177-3AD203B41FA5}">
                      <a16:colId xmlns:a16="http://schemas.microsoft.com/office/drawing/2014/main" val="1189973590"/>
                    </a:ext>
                  </a:extLst>
                </a:gridCol>
              </a:tblGrid>
              <a:tr h="637703">
                <a:tc>
                  <a:txBody>
                    <a:bodyPr/>
                    <a:lstStyle/>
                    <a:p>
                      <a:pPr algn="ctr"/>
                      <a:r>
                        <a:rPr lang="en-US" sz="3200" b="1" dirty="0"/>
                        <a:t>Old age subgroups</a:t>
                      </a:r>
                    </a:p>
                  </a:txBody>
                  <a:tcPr/>
                </a:tc>
                <a:tc>
                  <a:txBody>
                    <a:bodyPr/>
                    <a:lstStyle/>
                    <a:p>
                      <a:pPr algn="ctr"/>
                      <a:r>
                        <a:rPr lang="en-US" sz="3200" b="1" dirty="0"/>
                        <a:t>Age</a:t>
                      </a:r>
                    </a:p>
                  </a:txBody>
                  <a:tcPr/>
                </a:tc>
                <a:tc>
                  <a:txBody>
                    <a:bodyPr/>
                    <a:lstStyle/>
                    <a:p>
                      <a:pPr algn="ctr"/>
                      <a:r>
                        <a:rPr lang="en-US" sz="3200" b="1" dirty="0"/>
                        <a:t>Old age subgroups</a:t>
                      </a:r>
                    </a:p>
                  </a:txBody>
                  <a:tcPr>
                    <a:solidFill>
                      <a:srgbClr val="FBE9EA"/>
                    </a:solidFill>
                  </a:tcPr>
                </a:tc>
                <a:tc>
                  <a:txBody>
                    <a:bodyPr/>
                    <a:lstStyle/>
                    <a:p>
                      <a:pPr algn="ctr"/>
                      <a:r>
                        <a:rPr lang="en-US" sz="3200" b="1" dirty="0"/>
                        <a:t>Age</a:t>
                      </a:r>
                    </a:p>
                  </a:txBody>
                  <a:tcPr>
                    <a:solidFill>
                      <a:srgbClr val="FBE9EA"/>
                    </a:solidFill>
                  </a:tcPr>
                </a:tc>
                <a:extLst>
                  <a:ext uri="{0D108BD9-81ED-4DB2-BD59-A6C34878D82A}">
                    <a16:rowId xmlns:a16="http://schemas.microsoft.com/office/drawing/2014/main" val="2923986558"/>
                  </a:ext>
                </a:extLst>
              </a:tr>
              <a:tr h="1095674">
                <a:tc>
                  <a:txBody>
                    <a:bodyPr/>
                    <a:lstStyle/>
                    <a:p>
                      <a:r>
                        <a:rPr lang="en-US" sz="3600" dirty="0"/>
                        <a:t>Young-old</a:t>
                      </a:r>
                    </a:p>
                  </a:txBody>
                  <a:tcPr/>
                </a:tc>
                <a:tc>
                  <a:txBody>
                    <a:bodyPr/>
                    <a:lstStyle/>
                    <a:p>
                      <a:pPr algn="ctr"/>
                      <a:r>
                        <a:rPr lang="en-US" sz="3600" dirty="0"/>
                        <a:t>60 to 69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t>Young-old</a:t>
                      </a:r>
                    </a:p>
                    <a:p>
                      <a:pPr algn="ctr"/>
                      <a:endParaRPr lang="en-US" sz="3600" dirty="0"/>
                    </a:p>
                  </a:txBody>
                  <a:tcPr>
                    <a:solidFill>
                      <a:srgbClr val="FBE9EA"/>
                    </a:solidFill>
                  </a:tcPr>
                </a:tc>
                <a:tc>
                  <a:txBody>
                    <a:bodyPr/>
                    <a:lstStyle/>
                    <a:p>
                      <a:pPr algn="ctr"/>
                      <a:r>
                        <a:rPr lang="en-US" sz="3600" dirty="0"/>
                        <a:t>65 to 74</a:t>
                      </a:r>
                    </a:p>
                  </a:txBody>
                  <a:tcPr>
                    <a:solidFill>
                      <a:srgbClr val="FBE9EA"/>
                    </a:solidFill>
                  </a:tcPr>
                </a:tc>
                <a:extLst>
                  <a:ext uri="{0D108BD9-81ED-4DB2-BD59-A6C34878D82A}">
                    <a16:rowId xmlns:a16="http://schemas.microsoft.com/office/drawing/2014/main" val="1443216386"/>
                  </a:ext>
                </a:extLst>
              </a:tr>
              <a:tr h="1095674">
                <a:tc>
                  <a:txBody>
                    <a:bodyPr/>
                    <a:lstStyle/>
                    <a:p>
                      <a:r>
                        <a:rPr lang="en-US" sz="3600" dirty="0"/>
                        <a:t>Middle-old</a:t>
                      </a:r>
                    </a:p>
                  </a:txBody>
                  <a:tcPr/>
                </a:tc>
                <a:tc>
                  <a:txBody>
                    <a:bodyPr/>
                    <a:lstStyle/>
                    <a:p>
                      <a:pPr algn="ctr"/>
                      <a:r>
                        <a:rPr lang="en-US" sz="3600" dirty="0"/>
                        <a:t>70 to 79 </a:t>
                      </a:r>
                    </a:p>
                  </a:txBody>
                  <a:tcPr/>
                </a:tc>
                <a:tc>
                  <a:txBody>
                    <a:bodyPr/>
                    <a:lstStyle/>
                    <a:p>
                      <a:pPr algn="ctr"/>
                      <a:r>
                        <a:rPr lang="en-US" sz="3600" dirty="0"/>
                        <a:t>Old</a:t>
                      </a:r>
                    </a:p>
                  </a:txBody>
                  <a:tcPr>
                    <a:solidFill>
                      <a:srgbClr val="FBE9EA"/>
                    </a:solidFill>
                  </a:tcPr>
                </a:tc>
                <a:tc>
                  <a:txBody>
                    <a:bodyPr/>
                    <a:lstStyle/>
                    <a:p>
                      <a:pPr algn="ctr"/>
                      <a:r>
                        <a:rPr lang="en-US" sz="3600" dirty="0"/>
                        <a:t>75 to 84</a:t>
                      </a:r>
                    </a:p>
                  </a:txBody>
                  <a:tcPr>
                    <a:solidFill>
                      <a:srgbClr val="FBE9EA"/>
                    </a:solidFill>
                  </a:tcPr>
                </a:tc>
                <a:extLst>
                  <a:ext uri="{0D108BD9-81ED-4DB2-BD59-A6C34878D82A}">
                    <a16:rowId xmlns:a16="http://schemas.microsoft.com/office/drawing/2014/main" val="4018201121"/>
                  </a:ext>
                </a:extLst>
              </a:tr>
              <a:tr h="1100693">
                <a:tc>
                  <a:txBody>
                    <a:bodyPr/>
                    <a:lstStyle/>
                    <a:p>
                      <a:r>
                        <a:rPr lang="en-US" sz="3600" dirty="0"/>
                        <a:t>Old-old</a:t>
                      </a:r>
                    </a:p>
                  </a:txBody>
                  <a:tcPr/>
                </a:tc>
                <a:tc>
                  <a:txBody>
                    <a:bodyPr/>
                    <a:lstStyle/>
                    <a:p>
                      <a:pPr algn="ctr"/>
                      <a:r>
                        <a:rPr lang="en-US" sz="3600" dirty="0"/>
                        <a:t>≥ 80</a:t>
                      </a:r>
                    </a:p>
                  </a:txBody>
                  <a:tcPr/>
                </a:tc>
                <a:tc>
                  <a:txBody>
                    <a:bodyPr/>
                    <a:lstStyle/>
                    <a:p>
                      <a:pPr algn="ctr"/>
                      <a:r>
                        <a:rPr lang="en-US" sz="3600" dirty="0"/>
                        <a:t>Very old</a:t>
                      </a:r>
                    </a:p>
                  </a:txBody>
                  <a:tcPr>
                    <a:solidFill>
                      <a:srgbClr val="FBE9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t>≥ 85</a:t>
                      </a:r>
                    </a:p>
                    <a:p>
                      <a:pPr algn="ctr"/>
                      <a:endParaRPr lang="en-US" sz="3600" dirty="0"/>
                    </a:p>
                  </a:txBody>
                  <a:tcPr>
                    <a:solidFill>
                      <a:srgbClr val="FBE9EA"/>
                    </a:solidFill>
                  </a:tcPr>
                </a:tc>
                <a:extLst>
                  <a:ext uri="{0D108BD9-81ED-4DB2-BD59-A6C34878D82A}">
                    <a16:rowId xmlns:a16="http://schemas.microsoft.com/office/drawing/2014/main" val="1552470132"/>
                  </a:ext>
                </a:extLst>
              </a:tr>
            </a:tbl>
          </a:graphicData>
        </a:graphic>
      </p:graphicFrame>
      <p:sp>
        <p:nvSpPr>
          <p:cNvPr id="7" name="Oval 6">
            <a:extLst>
              <a:ext uri="{FF2B5EF4-FFF2-40B4-BE49-F238E27FC236}">
                <a16:creationId xmlns:a16="http://schemas.microsoft.com/office/drawing/2014/main" id="{126A4174-FE3F-BA28-F744-3047B68112A6}"/>
              </a:ext>
            </a:extLst>
          </p:cNvPr>
          <p:cNvSpPr/>
          <p:nvPr/>
        </p:nvSpPr>
        <p:spPr>
          <a:xfrm>
            <a:off x="3995057" y="4811486"/>
            <a:ext cx="1436914" cy="7728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37D0756-FB69-E29B-6ADA-319EFCC013BF}"/>
              </a:ext>
            </a:extLst>
          </p:cNvPr>
          <p:cNvSpPr/>
          <p:nvPr/>
        </p:nvSpPr>
        <p:spPr>
          <a:xfrm>
            <a:off x="6041570" y="1349829"/>
            <a:ext cx="5279572" cy="4828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1558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pPr>
              <a:defRPr/>
            </a:pPr>
            <a:fld id="{ED88EC6E-8FE7-437E-96DD-C10CEF9B52D6}" type="slidenum">
              <a:rPr lang="en-US" smtClean="0"/>
              <a:pPr>
                <a:defRPr/>
              </a:pPr>
              <a:t>7</a:t>
            </a:fld>
            <a:endParaRPr lang="en-US"/>
          </a:p>
        </p:txBody>
      </p:sp>
      <p:pic>
        <p:nvPicPr>
          <p:cNvPr id="5" name="Picture 4"/>
          <p:cNvPicPr>
            <a:picLocks noChangeAspect="1"/>
          </p:cNvPicPr>
          <p:nvPr/>
        </p:nvPicPr>
        <p:blipFill rotWithShape="1">
          <a:blip r:embed="rId2"/>
          <a:srcRect l="24232" t="25712" r="25935" b="25604"/>
          <a:stretch/>
        </p:blipFill>
        <p:spPr>
          <a:xfrm>
            <a:off x="256674" y="152400"/>
            <a:ext cx="11346893" cy="6319880"/>
          </a:xfrm>
          <a:prstGeom prst="rect">
            <a:avLst/>
          </a:prstGeom>
        </p:spPr>
      </p:pic>
      <p:cxnSp>
        <p:nvCxnSpPr>
          <p:cNvPr id="7" name="Straight Connector 6"/>
          <p:cNvCxnSpPr/>
          <p:nvPr/>
        </p:nvCxnSpPr>
        <p:spPr>
          <a:xfrm flipV="1">
            <a:off x="449179" y="513347"/>
            <a:ext cx="1925053" cy="160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672355"/>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277600" cy="780495"/>
          </a:xfrm>
        </p:spPr>
        <p:txBody>
          <a:bodyPr>
            <a:normAutofit/>
          </a:bodyPr>
          <a:lstStyle/>
          <a:p>
            <a:pPr algn="ctr"/>
            <a:r>
              <a:rPr lang="en-US" sz="4400" dirty="0"/>
              <a:t>Introduction</a:t>
            </a:r>
            <a:endParaRPr lang="fa-IR" sz="4400" dirty="0"/>
          </a:p>
        </p:txBody>
      </p:sp>
      <p:sp>
        <p:nvSpPr>
          <p:cNvPr id="3" name="Content Placeholder 2"/>
          <p:cNvSpPr>
            <a:spLocks noGrp="1"/>
          </p:cNvSpPr>
          <p:nvPr>
            <p:ph idx="1"/>
          </p:nvPr>
        </p:nvSpPr>
        <p:spPr>
          <a:xfrm>
            <a:off x="288758" y="984766"/>
            <a:ext cx="11598441" cy="4373563"/>
          </a:xfrm>
        </p:spPr>
        <p:txBody>
          <a:bodyPr/>
          <a:lstStyle/>
          <a:p>
            <a:pPr marL="571500" indent="-571500">
              <a:lnSpc>
                <a:spcPct val="150000"/>
              </a:lnSpc>
              <a:buClr>
                <a:schemeClr val="tx2"/>
              </a:buClr>
              <a:buFont typeface="Arial" panose="020B0604020202020204" pitchFamily="34" charset="0"/>
              <a:buChar char="•"/>
            </a:pPr>
            <a:r>
              <a:rPr lang="en-US" sz="3200" dirty="0"/>
              <a:t>HTN is a </a:t>
            </a:r>
            <a:r>
              <a:rPr lang="en-US" sz="3200" dirty="0">
                <a:solidFill>
                  <a:srgbClr val="FF0000"/>
                </a:solidFill>
              </a:rPr>
              <a:t>frequent</a:t>
            </a:r>
            <a:r>
              <a:rPr lang="en-US" sz="3200" dirty="0"/>
              <a:t> finding in elderly patients.</a:t>
            </a:r>
          </a:p>
          <a:p>
            <a:pPr marL="571500" indent="-571500">
              <a:lnSpc>
                <a:spcPct val="150000"/>
              </a:lnSpc>
              <a:buClr>
                <a:schemeClr val="tx2"/>
              </a:buClr>
              <a:buFont typeface="Arial" panose="020B0604020202020204" pitchFamily="34" charset="0"/>
              <a:buChar char="•"/>
            </a:pPr>
            <a:r>
              <a:rPr lang="en-US" sz="3200" dirty="0"/>
              <a:t>HTN in older age can be </a:t>
            </a:r>
            <a:r>
              <a:rPr lang="en-US" sz="3200" dirty="0">
                <a:solidFill>
                  <a:srgbClr val="FF0000"/>
                </a:solidFill>
              </a:rPr>
              <a:t>both</a:t>
            </a:r>
            <a:r>
              <a:rPr lang="en-US" sz="3200" dirty="0"/>
              <a:t> associated with frailty &amp; represent a risk factor for frailty. </a:t>
            </a:r>
          </a:p>
          <a:p>
            <a:pPr marL="571500" indent="-571500">
              <a:lnSpc>
                <a:spcPct val="150000"/>
              </a:lnSpc>
              <a:buClr>
                <a:schemeClr val="tx2"/>
              </a:buClr>
              <a:buFont typeface="Arial" panose="020B0604020202020204" pitchFamily="34" charset="0"/>
              <a:buChar char="•"/>
            </a:pPr>
            <a:r>
              <a:rPr lang="en-US" sz="3200" dirty="0"/>
              <a:t>HTN is recognized as a </a:t>
            </a:r>
            <a:r>
              <a:rPr lang="en-US" sz="3200" dirty="0">
                <a:solidFill>
                  <a:srgbClr val="FF0000"/>
                </a:solidFill>
              </a:rPr>
              <a:t>main risk factor </a:t>
            </a:r>
            <a:r>
              <a:rPr lang="en-US" sz="3200" dirty="0"/>
              <a:t>for CVD such as HF, AF, &amp; stroke &amp; the occurrence of these diseases may provoke a decline in health status &amp;/or worsen the degree of frailty.</a:t>
            </a:r>
            <a:endParaRPr lang="en-US" sz="3200" b="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pPr>
              <a:defRPr/>
            </a:pPr>
            <a:fld id="{ED88EC6E-8FE7-437E-96DD-C10CEF9B52D6}" type="slidenum">
              <a:rPr lang="en-US" smtClean="0"/>
              <a:pPr>
                <a:defRPr/>
              </a:pPr>
              <a:t>8</a:t>
            </a:fld>
            <a:endParaRPr lang="en-US"/>
          </a:p>
        </p:txBody>
      </p:sp>
      <p:sp>
        <p:nvSpPr>
          <p:cNvPr id="5" name="TextBox 4"/>
          <p:cNvSpPr txBox="1"/>
          <p:nvPr/>
        </p:nvSpPr>
        <p:spPr>
          <a:xfrm>
            <a:off x="4494463" y="6488668"/>
            <a:ext cx="3288632" cy="369332"/>
          </a:xfrm>
          <a:prstGeom prst="rect">
            <a:avLst/>
          </a:prstGeom>
          <a:noFill/>
          <a:ln w="28575">
            <a:solidFill>
              <a:srgbClr val="002060"/>
            </a:solidFill>
          </a:ln>
        </p:spPr>
        <p:txBody>
          <a:bodyPr wrap="square" rtlCol="1">
            <a:spAutoFit/>
          </a:bodyPr>
          <a:lstStyle/>
          <a:p>
            <a:pPr algn="ctr"/>
            <a:r>
              <a:rPr lang="en-US" b="1" dirty="0" err="1">
                <a:solidFill>
                  <a:srgbClr val="002060"/>
                </a:solidFill>
              </a:rPr>
              <a:t>Gusti</a:t>
            </a:r>
            <a:r>
              <a:rPr lang="en-US" b="1" dirty="0">
                <a:solidFill>
                  <a:srgbClr val="002060"/>
                </a:solidFill>
              </a:rPr>
              <a:t> L. Drugs &amp; aging.2022</a:t>
            </a:r>
            <a:endParaRPr lang="fa-IR" b="1" dirty="0">
              <a:solidFill>
                <a:srgbClr val="002060"/>
              </a:solidFill>
            </a:endParaRPr>
          </a:p>
        </p:txBody>
      </p:sp>
    </p:spTree>
    <p:extLst>
      <p:ext uri="{BB962C8B-B14F-4D97-AF65-F5344CB8AC3E}">
        <p14:creationId xmlns:p14="http://schemas.microsoft.com/office/powerpoint/2010/main" val="21365225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7979" y="136358"/>
            <a:ext cx="7721600" cy="1371600"/>
          </a:xfrm>
        </p:spPr>
        <p:txBody>
          <a:bodyPr>
            <a:normAutofit/>
          </a:bodyPr>
          <a:lstStyle/>
          <a:p>
            <a:pPr algn="ctr"/>
            <a:r>
              <a:rPr lang="en-US" sz="4800" dirty="0"/>
              <a:t>Frailty</a:t>
            </a:r>
            <a:endParaRPr lang="fa-IR" sz="4800" dirty="0"/>
          </a:p>
        </p:txBody>
      </p:sp>
      <p:sp>
        <p:nvSpPr>
          <p:cNvPr id="3" name="Content Placeholder 2"/>
          <p:cNvSpPr>
            <a:spLocks noGrp="1"/>
          </p:cNvSpPr>
          <p:nvPr>
            <p:ph idx="1"/>
          </p:nvPr>
        </p:nvSpPr>
        <p:spPr>
          <a:xfrm>
            <a:off x="609600" y="1694656"/>
            <a:ext cx="10160000" cy="4373563"/>
          </a:xfrm>
        </p:spPr>
        <p:txBody>
          <a:bodyPr/>
          <a:lstStyle/>
          <a:p>
            <a:pPr>
              <a:buFont typeface="Wingdings" panose="05000000000000000000" pitchFamily="2" charset="2"/>
              <a:buChar char="§"/>
            </a:pPr>
            <a:r>
              <a:rPr lang="en-US" sz="2400" b="0" dirty="0">
                <a:latin typeface="Arial Rounded MT Bold" panose="020F0704030504030204" pitchFamily="34" charset="0"/>
              </a:rPr>
              <a:t>The subject of vulnerability or the global risk of patients’ inability to </a:t>
            </a:r>
            <a:r>
              <a:rPr lang="en-US" sz="2400" b="0" dirty="0">
                <a:solidFill>
                  <a:srgbClr val="FF0000"/>
                </a:solidFill>
                <a:latin typeface="Arial Rounded MT Bold" panose="020F0704030504030204" pitchFamily="34" charset="0"/>
              </a:rPr>
              <a:t>withstand</a:t>
            </a:r>
            <a:r>
              <a:rPr lang="en-US" sz="2400" b="0" dirty="0">
                <a:latin typeface="Arial Rounded MT Bold" panose="020F0704030504030204" pitchFamily="34" charset="0"/>
              </a:rPr>
              <a:t> potential acute stressors.</a:t>
            </a:r>
          </a:p>
          <a:p>
            <a:pPr>
              <a:buFont typeface="Wingdings" panose="05000000000000000000" pitchFamily="2" charset="2"/>
              <a:buChar char="§"/>
            </a:pPr>
            <a:r>
              <a:rPr lang="en-US" sz="2400" b="0" dirty="0">
                <a:latin typeface="Arial Rounded MT Bold" panose="020F0704030504030204" pitchFamily="34" charset="0"/>
              </a:rPr>
              <a:t>The classical domains that have been identified are:</a:t>
            </a:r>
          </a:p>
          <a:p>
            <a:pPr lvl="1">
              <a:buFont typeface="Wingdings" panose="05000000000000000000" pitchFamily="2" charset="2"/>
              <a:buChar char="§"/>
            </a:pPr>
            <a:r>
              <a:rPr lang="en-US" sz="2400" b="0" dirty="0">
                <a:latin typeface="Arial Rounded MT Bold" panose="020F0704030504030204" pitchFamily="34" charset="0"/>
              </a:rPr>
              <a:t>The physical domain</a:t>
            </a:r>
          </a:p>
          <a:p>
            <a:pPr lvl="1">
              <a:buFont typeface="Wingdings" panose="05000000000000000000" pitchFamily="2" charset="2"/>
              <a:buChar char="§"/>
            </a:pPr>
            <a:r>
              <a:rPr lang="en-US" sz="2400" b="0" dirty="0">
                <a:latin typeface="Arial Rounded MT Bold" panose="020F0704030504030204" pitchFamily="34" charset="0"/>
              </a:rPr>
              <a:t>The medical domain</a:t>
            </a:r>
          </a:p>
          <a:p>
            <a:pPr lvl="1">
              <a:buFont typeface="Wingdings" panose="05000000000000000000" pitchFamily="2" charset="2"/>
              <a:buChar char="§"/>
            </a:pPr>
            <a:r>
              <a:rPr lang="en-US" sz="2400" b="0" dirty="0">
                <a:latin typeface="Arial Rounded MT Bold" panose="020F0704030504030204" pitchFamily="34" charset="0"/>
              </a:rPr>
              <a:t>The cognitive/depressive domain</a:t>
            </a:r>
          </a:p>
          <a:p>
            <a:pPr lvl="1">
              <a:buFont typeface="Wingdings" panose="05000000000000000000" pitchFamily="2" charset="2"/>
              <a:buChar char="§"/>
            </a:pPr>
            <a:r>
              <a:rPr lang="en-US" sz="2400" b="0" dirty="0">
                <a:latin typeface="Arial Rounded MT Bold" panose="020F0704030504030204" pitchFamily="34" charset="0"/>
              </a:rPr>
              <a:t>The social domain </a:t>
            </a:r>
          </a:p>
          <a:p>
            <a:pPr>
              <a:buFont typeface="Wingdings" panose="05000000000000000000" pitchFamily="2" charset="2"/>
              <a:buChar char="§"/>
            </a:pPr>
            <a:r>
              <a:rPr lang="en-US" sz="2400" b="0" dirty="0">
                <a:solidFill>
                  <a:srgbClr val="FF0000"/>
                </a:solidFill>
                <a:latin typeface="Arial Rounded MT Bold" panose="020F0704030504030204" pitchFamily="34" charset="0"/>
              </a:rPr>
              <a:t>Various deficits </a:t>
            </a:r>
            <a:r>
              <a:rPr lang="en-US" sz="2400" b="0" dirty="0">
                <a:latin typeface="Arial Rounded MT Bold" panose="020F0704030504030204" pitchFamily="34" charset="0"/>
              </a:rPr>
              <a:t>may combine to confer a frailty status to the patient.</a:t>
            </a:r>
            <a:endParaRPr lang="fa-IR" sz="2400" b="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pPr>
              <a:defRPr/>
            </a:pPr>
            <a:fld id="{ED88EC6E-8FE7-437E-96DD-C10CEF9B52D6}" type="slidenum">
              <a:rPr lang="en-US" smtClean="0"/>
              <a:pPr>
                <a:defRPr/>
              </a:pPr>
              <a:t>9</a:t>
            </a:fld>
            <a:endParaRPr lang="en-US"/>
          </a:p>
        </p:txBody>
      </p:sp>
      <p:sp>
        <p:nvSpPr>
          <p:cNvPr id="5" name="TextBox 4"/>
          <p:cNvSpPr txBox="1"/>
          <p:nvPr/>
        </p:nvSpPr>
        <p:spPr>
          <a:xfrm>
            <a:off x="4494463" y="6488668"/>
            <a:ext cx="3288632" cy="369332"/>
          </a:xfrm>
          <a:prstGeom prst="rect">
            <a:avLst/>
          </a:prstGeom>
          <a:noFill/>
          <a:ln w="28575">
            <a:solidFill>
              <a:srgbClr val="002060"/>
            </a:solidFill>
          </a:ln>
        </p:spPr>
        <p:txBody>
          <a:bodyPr wrap="square" rtlCol="1">
            <a:spAutoFit/>
          </a:bodyPr>
          <a:lstStyle/>
          <a:p>
            <a:pPr algn="ctr"/>
            <a:r>
              <a:rPr lang="en-US" b="1" dirty="0" err="1">
                <a:solidFill>
                  <a:srgbClr val="002060"/>
                </a:solidFill>
              </a:rPr>
              <a:t>Gusti</a:t>
            </a:r>
            <a:r>
              <a:rPr lang="en-US" b="1" dirty="0">
                <a:solidFill>
                  <a:srgbClr val="002060"/>
                </a:solidFill>
              </a:rPr>
              <a:t> L. Drugs &amp; aging.2022</a:t>
            </a:r>
            <a:endParaRPr lang="fa-IR" b="1" dirty="0">
              <a:solidFill>
                <a:srgbClr val="002060"/>
              </a:solidFill>
            </a:endParaRPr>
          </a:p>
        </p:txBody>
      </p:sp>
    </p:spTree>
    <p:extLst>
      <p:ext uri="{BB962C8B-B14F-4D97-AF65-F5344CB8AC3E}">
        <p14:creationId xmlns:p14="http://schemas.microsoft.com/office/powerpoint/2010/main" val="863342994"/>
      </p:ext>
    </p:extLst>
  </p:cSld>
  <p:clrMapOvr>
    <a:masterClrMapping/>
  </p:clrMapOvr>
  <p:transition>
    <p:random/>
  </p:transition>
</p:sld>
</file>

<file path=ppt/theme/_rels/theme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1_Office Theme">
  <a:themeElements>
    <a:clrScheme name="Custom 14">
      <a:dk1>
        <a:sysClr val="windowText" lastClr="000000"/>
      </a:dk1>
      <a:lt1>
        <a:sysClr val="window" lastClr="FFFFFF"/>
      </a:lt1>
      <a:dk2>
        <a:srgbClr val="004990"/>
      </a:dk2>
      <a:lt2>
        <a:srgbClr val="DBEFF9"/>
      </a:lt2>
      <a:accent1>
        <a:srgbClr val="0F6FC6"/>
      </a:accent1>
      <a:accent2>
        <a:srgbClr val="009DD9"/>
      </a:accent2>
      <a:accent3>
        <a:srgbClr val="0BD0D9"/>
      </a:accent3>
      <a:accent4>
        <a:srgbClr val="10CF9B"/>
      </a:accent4>
      <a:accent5>
        <a:srgbClr val="11A260"/>
      </a:accent5>
      <a:accent6>
        <a:srgbClr val="A5C249"/>
      </a:accent6>
      <a:hlink>
        <a:srgbClr val="F49100"/>
      </a:hlink>
      <a:folHlink>
        <a:srgbClr val="85DFD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4">
      <a:dk1>
        <a:sysClr val="windowText" lastClr="000000"/>
      </a:dk1>
      <a:lt1>
        <a:sysClr val="window" lastClr="FFFFFF"/>
      </a:lt1>
      <a:dk2>
        <a:srgbClr val="004990"/>
      </a:dk2>
      <a:lt2>
        <a:srgbClr val="DBEFF9"/>
      </a:lt2>
      <a:accent1>
        <a:srgbClr val="0F6FC6"/>
      </a:accent1>
      <a:accent2>
        <a:srgbClr val="009DD9"/>
      </a:accent2>
      <a:accent3>
        <a:srgbClr val="0BD0D9"/>
      </a:accent3>
      <a:accent4>
        <a:srgbClr val="10CF9B"/>
      </a:accent4>
      <a:accent5>
        <a:srgbClr val="11A260"/>
      </a:accent5>
      <a:accent6>
        <a:srgbClr val="A5C249"/>
      </a:accent6>
      <a:hlink>
        <a:srgbClr val="F49100"/>
      </a:hlink>
      <a:folHlink>
        <a:srgbClr val="85DFD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BA49834E31B8A4E9D997D4BCA4EFC4D" ma:contentTypeVersion="8" ma:contentTypeDescription="Opret et nyt dokument." ma:contentTypeScope="" ma:versionID="3e3ea23c8e84b911edddda6bd895a02c">
  <xsd:schema xmlns:xsd="http://www.w3.org/2001/XMLSchema" xmlns:xs="http://www.w3.org/2001/XMLSchema" xmlns:p="http://schemas.microsoft.com/office/2006/metadata/properties" xmlns:ns3="f6d9df4f-9a56-40bc-ab19-f7b4d34ca73f" targetNamespace="http://schemas.microsoft.com/office/2006/metadata/properties" ma:root="true" ma:fieldsID="7544272cdc8482749965a512eabf78be" ns3:_="">
    <xsd:import namespace="f6d9df4f-9a56-40bc-ab19-f7b4d34ca73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9df4f-9a56-40bc-ab19-f7b4d34ca7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D9985C-4C01-4E72-AB74-9A6E1A5B6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d9df4f-9a56-40bc-ab19-f7b4d34ca7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0A4487-F3C0-4BC5-9F18-E712FF3D84D4}">
  <ds:schemaRef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f6d9df4f-9a56-40bc-ab19-f7b4d34ca73f"/>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849C385-9609-4229-A848-29EFFC9C7D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19037</TotalTime>
  <Words>1970</Words>
  <Application>Microsoft Office PowerPoint</Application>
  <PresentationFormat>Widescreen</PresentationFormat>
  <Paragraphs>253</Paragraphs>
  <Slides>39</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Calibri</vt:lpstr>
      <vt:lpstr>Wingdings</vt:lpstr>
      <vt:lpstr>Aharoni</vt:lpstr>
      <vt:lpstr>Times</vt:lpstr>
      <vt:lpstr>Arial Black</vt:lpstr>
      <vt:lpstr>Arial Rounded MT Bold</vt:lpstr>
      <vt:lpstr>Comic Sans MS</vt:lpstr>
      <vt:lpstr>Arial</vt:lpstr>
      <vt:lpstr>Cambria</vt:lpstr>
      <vt:lpstr>1_Office Theme</vt:lpstr>
      <vt:lpstr>2_Office Theme</vt:lpstr>
      <vt:lpstr>Essential</vt:lpstr>
      <vt:lpstr>HTN in the Elderly</vt:lpstr>
      <vt:lpstr>Objects</vt:lpstr>
      <vt:lpstr>Case</vt:lpstr>
      <vt:lpstr>question</vt:lpstr>
      <vt:lpstr>PowerPoint Presentation</vt:lpstr>
      <vt:lpstr>Introduction</vt:lpstr>
      <vt:lpstr>PowerPoint Presentation</vt:lpstr>
      <vt:lpstr>Introduction</vt:lpstr>
      <vt:lpstr>Frailty</vt:lpstr>
      <vt:lpstr>PowerPoint Presentation</vt:lpstr>
      <vt:lpstr>PowerPoint Presentation</vt:lpstr>
      <vt:lpstr>PowerPoint Presentation</vt:lpstr>
      <vt:lpstr>Htn &amp; FRAILTY</vt:lpstr>
      <vt:lpstr>PowerPoint Presentation</vt:lpstr>
      <vt:lpstr>PowerPoint Presentation</vt:lpstr>
      <vt:lpstr>PowerPoint Presentation</vt:lpstr>
      <vt:lpstr>PowerPoint Presentation</vt:lpstr>
      <vt:lpstr>PowerPoint Presentation</vt:lpstr>
      <vt:lpstr>Conclusion</vt:lpstr>
      <vt:lpstr>Conclusion</vt:lpstr>
      <vt:lpstr>PowerPoint Presentation</vt:lpstr>
      <vt:lpstr>PowerPoint Presentation</vt:lpstr>
      <vt:lpstr>PowerPoint Presentation</vt:lpstr>
      <vt:lpstr>The subgroups of chronological age for description of targets were:</vt:lpstr>
      <vt:lpstr>PowerPoint Presentation</vt:lpstr>
      <vt:lpstr>Recommended targets in the oldest old</vt:lpstr>
      <vt:lpstr>Targets of antihypertensive drug treatment</vt:lpstr>
      <vt:lpstr>Conclusion</vt:lpstr>
      <vt:lpstr>PowerPoint Presentation</vt:lpstr>
      <vt:lpstr>PowerPoint Presentation</vt:lpstr>
      <vt:lpstr>Htn management in older patients—Are the guideline bp targets appropriate?</vt:lpstr>
      <vt:lpstr>PowerPoint Presentation</vt:lpstr>
      <vt:lpstr>تشخیص و درمان فشار خون بالا در ایران</vt:lpstr>
      <vt:lpstr>Key Points</vt:lpstr>
      <vt:lpstr>Key Points</vt:lpstr>
      <vt:lpstr>Case</vt:lpstr>
      <vt:lpstr>question</vt:lpstr>
      <vt:lpstr>Recommendations for BP control in very old patients</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Gianmarco Carofiglio</dc:creator>
  <cp:lastModifiedBy>Shahrzad Shahidi</cp:lastModifiedBy>
  <cp:revision>289</cp:revision>
  <dcterms:created xsi:type="dcterms:W3CDTF">2018-02-22T13:48:47Z</dcterms:created>
  <dcterms:modified xsi:type="dcterms:W3CDTF">2023-05-18T06:02:16Z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0x0101003BA49834E31B8A4E9D997D4BCA4EFC4D</vt:lpwstr>
  </property>
</Properties>
</file>